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5"/>
  </p:notesMasterIdLst>
  <p:sldIdLst>
    <p:sldId id="256" r:id="rId5"/>
    <p:sldId id="328" r:id="rId6"/>
    <p:sldId id="329" r:id="rId7"/>
    <p:sldId id="330" r:id="rId8"/>
    <p:sldId id="331" r:id="rId9"/>
    <p:sldId id="332" r:id="rId10"/>
    <p:sldId id="334" r:id="rId11"/>
    <p:sldId id="335" r:id="rId12"/>
    <p:sldId id="336" r:id="rId13"/>
    <p:sldId id="337" r:id="rId14"/>
    <p:sldId id="338" r:id="rId15"/>
    <p:sldId id="339" r:id="rId16"/>
    <p:sldId id="408" r:id="rId17"/>
    <p:sldId id="340" r:id="rId18"/>
    <p:sldId id="341" r:id="rId19"/>
    <p:sldId id="342" r:id="rId20"/>
    <p:sldId id="343" r:id="rId21"/>
    <p:sldId id="344" r:id="rId22"/>
    <p:sldId id="345" r:id="rId23"/>
    <p:sldId id="407" r:id="rId24"/>
    <p:sldId id="346" r:id="rId25"/>
    <p:sldId id="347" r:id="rId26"/>
    <p:sldId id="355" r:id="rId27"/>
    <p:sldId id="348" r:id="rId28"/>
    <p:sldId id="349" r:id="rId29"/>
    <p:sldId id="350" r:id="rId30"/>
    <p:sldId id="351" r:id="rId31"/>
    <p:sldId id="352" r:id="rId32"/>
    <p:sldId id="356" r:id="rId33"/>
    <p:sldId id="353" r:id="rId34"/>
    <p:sldId id="357" r:id="rId35"/>
    <p:sldId id="354" r:id="rId36"/>
    <p:sldId id="359" r:id="rId37"/>
    <p:sldId id="368" r:id="rId38"/>
    <p:sldId id="358" r:id="rId39"/>
    <p:sldId id="375" r:id="rId40"/>
    <p:sldId id="369" r:id="rId41"/>
    <p:sldId id="370" r:id="rId42"/>
    <p:sldId id="371" r:id="rId43"/>
    <p:sldId id="360"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59DD83F-C3DE-6ACA-D461-4E3A91B3312A}" name="CARLOS ALBERTO PEREIRA DA SILVA" initials="CAPDS" userId="CARLOS ALBERTO PEREIRA DA SILVA"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D570EB-959A-4BF6-8A98-B8B58FB8B836}" v="5" dt="2023-04-19T16:53:22.001"/>
    <p1510:client id="{38F224FA-1C93-4AFB-98E1-8775E7D55139}" v="2" dt="2023-04-19T16:47:47.044"/>
    <p1510:client id="{3C49DBE5-0DED-4DB7-A905-3D05B793BE25}" v="3" dt="2023-04-19T16:47:05.851"/>
    <p1510:client id="{463C11A3-5114-8306-5100-2DA52C8D6E81}" v="15" dt="2023-04-19T16:55:08.017"/>
    <p1510:client id="{58450B7A-0D40-45E9-8287-1769B45F0B4D}" v="13" dt="2023-04-19T16:53:11.516"/>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HEUS CURCI ROMANO" userId="S::matheus.romano@etec.sp.gov.br::29597593-d797-489a-83ec-71146a44d86d" providerId="AD" clId="Web-{463C11A3-5114-8306-5100-2DA52C8D6E81}"/>
    <pc:docChg chg="modSld">
      <pc:chgData name="MATHEUS CURCI ROMANO" userId="S::matheus.romano@etec.sp.gov.br::29597593-d797-489a-83ec-71146a44d86d" providerId="AD" clId="Web-{463C11A3-5114-8306-5100-2DA52C8D6E81}" dt="2023-04-19T16:55:08.017" v="14" actId="1076"/>
      <pc:docMkLst>
        <pc:docMk/>
      </pc:docMkLst>
      <pc:sldChg chg="modSp">
        <pc:chgData name="MATHEUS CURCI ROMANO" userId="S::matheus.romano@etec.sp.gov.br::29597593-d797-489a-83ec-71146a44d86d" providerId="AD" clId="Web-{463C11A3-5114-8306-5100-2DA52C8D6E81}" dt="2023-04-19T16:48:02.099" v="5" actId="1076"/>
        <pc:sldMkLst>
          <pc:docMk/>
          <pc:sldMk cId="3153573814" sldId="355"/>
        </pc:sldMkLst>
        <pc:picChg chg="mod">
          <ac:chgData name="MATHEUS CURCI ROMANO" userId="S::matheus.romano@etec.sp.gov.br::29597593-d797-489a-83ec-71146a44d86d" providerId="AD" clId="Web-{463C11A3-5114-8306-5100-2DA52C8D6E81}" dt="2023-04-19T16:48:02.099" v="5" actId="1076"/>
          <ac:picMkLst>
            <pc:docMk/>
            <pc:sldMk cId="3153573814" sldId="355"/>
            <ac:picMk id="5" creationId="{6990BA0F-FB54-4AAB-BB1E-4A4AE13BEA09}"/>
          </ac:picMkLst>
        </pc:picChg>
      </pc:sldChg>
      <pc:sldChg chg="modSp">
        <pc:chgData name="MATHEUS CURCI ROMANO" userId="S::matheus.romano@etec.sp.gov.br::29597593-d797-489a-83ec-71146a44d86d" providerId="AD" clId="Web-{463C11A3-5114-8306-5100-2DA52C8D6E81}" dt="2023-04-19T16:53:13.592" v="11" actId="1076"/>
        <pc:sldMkLst>
          <pc:docMk/>
          <pc:sldMk cId="467556704" sldId="357"/>
        </pc:sldMkLst>
        <pc:picChg chg="mod">
          <ac:chgData name="MATHEUS CURCI ROMANO" userId="S::matheus.romano@etec.sp.gov.br::29597593-d797-489a-83ec-71146a44d86d" providerId="AD" clId="Web-{463C11A3-5114-8306-5100-2DA52C8D6E81}" dt="2023-04-19T16:53:13.592" v="11" actId="1076"/>
          <ac:picMkLst>
            <pc:docMk/>
            <pc:sldMk cId="467556704" sldId="357"/>
            <ac:picMk id="3" creationId="{41FB0A66-FC61-49C3-A534-D480A3FA98C3}"/>
          </ac:picMkLst>
        </pc:picChg>
      </pc:sldChg>
      <pc:sldChg chg="modSp">
        <pc:chgData name="MATHEUS CURCI ROMANO" userId="S::matheus.romano@etec.sp.gov.br::29597593-d797-489a-83ec-71146a44d86d" providerId="AD" clId="Web-{463C11A3-5114-8306-5100-2DA52C8D6E81}" dt="2023-04-19T16:55:08.017" v="14" actId="1076"/>
        <pc:sldMkLst>
          <pc:docMk/>
          <pc:sldMk cId="3044938525" sldId="375"/>
        </pc:sldMkLst>
        <pc:picChg chg="mod">
          <ac:chgData name="MATHEUS CURCI ROMANO" userId="S::matheus.romano@etec.sp.gov.br::29597593-d797-489a-83ec-71146a44d86d" providerId="AD" clId="Web-{463C11A3-5114-8306-5100-2DA52C8D6E81}" dt="2023-04-19T16:55:08.017" v="14" actId="1076"/>
          <ac:picMkLst>
            <pc:docMk/>
            <pc:sldMk cId="3044938525" sldId="375"/>
            <ac:picMk id="5" creationId="{7F0C2662-5069-4983-99EF-859FBE16A99C}"/>
          </ac:picMkLst>
        </pc:picChg>
        <pc:picChg chg="mod">
          <ac:chgData name="MATHEUS CURCI ROMANO" userId="S::matheus.romano@etec.sp.gov.br::29597593-d797-489a-83ec-71146a44d86d" providerId="AD" clId="Web-{463C11A3-5114-8306-5100-2DA52C8D6E81}" dt="2023-04-19T16:55:05.673" v="13" actId="1076"/>
          <ac:picMkLst>
            <pc:docMk/>
            <pc:sldMk cId="3044938525" sldId="375"/>
            <ac:picMk id="13" creationId="{536E2539-F5E7-4246-B120-D354927B88BE}"/>
          </ac:picMkLst>
        </pc:picChg>
      </pc:sldChg>
      <pc:sldChg chg="modSp">
        <pc:chgData name="MATHEUS CURCI ROMANO" userId="S::matheus.romano@etec.sp.gov.br::29597593-d797-489a-83ec-71146a44d86d" providerId="AD" clId="Web-{463C11A3-5114-8306-5100-2DA52C8D6E81}" dt="2023-04-19T16:45:09.406" v="3" actId="1076"/>
        <pc:sldMkLst>
          <pc:docMk/>
          <pc:sldMk cId="970157050" sldId="407"/>
        </pc:sldMkLst>
        <pc:picChg chg="mod">
          <ac:chgData name="MATHEUS CURCI ROMANO" userId="S::matheus.romano@etec.sp.gov.br::29597593-d797-489a-83ec-71146a44d86d" providerId="AD" clId="Web-{463C11A3-5114-8306-5100-2DA52C8D6E81}" dt="2023-04-19T16:45:09.406" v="3" actId="1076"/>
          <ac:picMkLst>
            <pc:docMk/>
            <pc:sldMk cId="970157050" sldId="407"/>
            <ac:picMk id="3" creationId="{809E2F00-C6DB-4A84-90A0-26FB6AB49DFF}"/>
          </ac:picMkLst>
        </pc:picChg>
      </pc:sldChg>
    </pc:docChg>
  </pc:docChgLst>
  <pc:docChgLst>
    <pc:chgData name="LAYARA MIRANDA DE CAMPOS" userId="S::layara.campos@etec.sp.gov.br::39e9229b-6675-4c2e-a911-528aba68a847" providerId="AD" clId="Web-{07D570EB-959A-4BF6-8A98-B8B58FB8B836}"/>
    <pc:docChg chg="modSld">
      <pc:chgData name="LAYARA MIRANDA DE CAMPOS" userId="S::layara.campos@etec.sp.gov.br::39e9229b-6675-4c2e-a911-528aba68a847" providerId="AD" clId="Web-{07D570EB-959A-4BF6-8A98-B8B58FB8B836}" dt="2023-04-19T16:53:22.001" v="4" actId="1076"/>
      <pc:docMkLst>
        <pc:docMk/>
      </pc:docMkLst>
      <pc:sldChg chg="modSp">
        <pc:chgData name="LAYARA MIRANDA DE CAMPOS" userId="S::layara.campos@etec.sp.gov.br::39e9229b-6675-4c2e-a911-528aba68a847" providerId="AD" clId="Web-{07D570EB-959A-4BF6-8A98-B8B58FB8B836}" dt="2023-04-19T16:53:22.001" v="4" actId="1076"/>
        <pc:sldMkLst>
          <pc:docMk/>
          <pc:sldMk cId="467556704" sldId="357"/>
        </pc:sldMkLst>
        <pc:picChg chg="mod">
          <ac:chgData name="LAYARA MIRANDA DE CAMPOS" userId="S::layara.campos@etec.sp.gov.br::39e9229b-6675-4c2e-a911-528aba68a847" providerId="AD" clId="Web-{07D570EB-959A-4BF6-8A98-B8B58FB8B836}" dt="2023-04-19T16:53:22.001" v="4" actId="1076"/>
          <ac:picMkLst>
            <pc:docMk/>
            <pc:sldMk cId="467556704" sldId="357"/>
            <ac:picMk id="3" creationId="{41FB0A66-FC61-49C3-A534-D480A3FA98C3}"/>
          </ac:picMkLst>
        </pc:picChg>
      </pc:sldChg>
    </pc:docChg>
  </pc:docChgLst>
  <pc:docChgLst>
    <pc:chgData name="NICKOLAS MAIA DE ARAUJO" userId="S::nickolas.araujo2@etec.sp.gov.br::4721b3be-a6e8-4c36-a5a1-9ae9fa8ce847" providerId="AD" clId="Web-{38F224FA-1C93-4AFB-98E1-8775E7D55139}"/>
    <pc:docChg chg="addSld delSld">
      <pc:chgData name="NICKOLAS MAIA DE ARAUJO" userId="S::nickolas.araujo2@etec.sp.gov.br::4721b3be-a6e8-4c36-a5a1-9ae9fa8ce847" providerId="AD" clId="Web-{38F224FA-1C93-4AFB-98E1-8775E7D55139}" dt="2023-04-19T16:47:46.794" v="1"/>
      <pc:docMkLst>
        <pc:docMk/>
      </pc:docMkLst>
      <pc:sldChg chg="add del">
        <pc:chgData name="NICKOLAS MAIA DE ARAUJO" userId="S::nickolas.araujo2@etec.sp.gov.br::4721b3be-a6e8-4c36-a5a1-9ae9fa8ce847" providerId="AD" clId="Web-{38F224FA-1C93-4AFB-98E1-8775E7D55139}" dt="2023-04-19T16:47:46.794" v="1"/>
        <pc:sldMkLst>
          <pc:docMk/>
          <pc:sldMk cId="3153573814" sldId="355"/>
        </pc:sldMkLst>
      </pc:sldChg>
    </pc:docChg>
  </pc:docChgLst>
  <pc:docChgLst>
    <pc:chgData name="NIKOLAS REINHARDT HEIDERICH" userId="S::nikolas.heiderich@etec.sp.gov.br::ded4db21-8eb4-44a9-98b2-57efbf08dc41" providerId="AD" clId="Web-{3C49DBE5-0DED-4DB7-A905-3D05B793BE25}"/>
    <pc:docChg chg="modSld">
      <pc:chgData name="NIKOLAS REINHARDT HEIDERICH" userId="S::nikolas.heiderich@etec.sp.gov.br::ded4db21-8eb4-44a9-98b2-57efbf08dc41" providerId="AD" clId="Web-{3C49DBE5-0DED-4DB7-A905-3D05B793BE25}" dt="2023-04-19T16:47:02.179" v="1" actId="20577"/>
      <pc:docMkLst>
        <pc:docMk/>
      </pc:docMkLst>
      <pc:sldChg chg="modSp">
        <pc:chgData name="NIKOLAS REINHARDT HEIDERICH" userId="S::nikolas.heiderich@etec.sp.gov.br::ded4db21-8eb4-44a9-98b2-57efbf08dc41" providerId="AD" clId="Web-{3C49DBE5-0DED-4DB7-A905-3D05B793BE25}" dt="2023-04-19T16:47:02.179" v="1" actId="20577"/>
        <pc:sldMkLst>
          <pc:docMk/>
          <pc:sldMk cId="824452920" sldId="346"/>
        </pc:sldMkLst>
        <pc:spChg chg="mod">
          <ac:chgData name="NIKOLAS REINHARDT HEIDERICH" userId="S::nikolas.heiderich@etec.sp.gov.br::ded4db21-8eb4-44a9-98b2-57efbf08dc41" providerId="AD" clId="Web-{3C49DBE5-0DED-4DB7-A905-3D05B793BE25}" dt="2023-04-19T16:47:02.179" v="1" actId="20577"/>
          <ac:spMkLst>
            <pc:docMk/>
            <pc:sldMk cId="824452920" sldId="346"/>
            <ac:spMk id="3" creationId="{39ECA10F-50C3-445F-9AF4-FDC6A2935F25}"/>
          </ac:spMkLst>
        </pc:spChg>
      </pc:sldChg>
    </pc:docChg>
  </pc:docChgLst>
  <pc:docChgLst>
    <pc:chgData name="PEDRO FERNANDES ARAUJO" userId="S::pedro.araujo137@etec.sp.gov.br::c4dddc68-2d4a-46f5-b287-2db983f6bc06" providerId="AD" clId="Web-{58450B7A-0D40-45E9-8287-1769B45F0B4D}"/>
    <pc:docChg chg="addSld delSld modSld">
      <pc:chgData name="PEDRO FERNANDES ARAUJO" userId="S::pedro.araujo137@etec.sp.gov.br::c4dddc68-2d4a-46f5-b287-2db983f6bc06" providerId="AD" clId="Web-{58450B7A-0D40-45E9-8287-1769B45F0B4D}" dt="2023-04-19T16:53:11.516" v="11" actId="1076"/>
      <pc:docMkLst>
        <pc:docMk/>
      </pc:docMkLst>
      <pc:sldChg chg="add del">
        <pc:chgData name="PEDRO FERNANDES ARAUJO" userId="S::pedro.araujo137@etec.sp.gov.br::c4dddc68-2d4a-46f5-b287-2db983f6bc06" providerId="AD" clId="Web-{58450B7A-0D40-45E9-8287-1769B45F0B4D}" dt="2023-04-19T16:47:33.911" v="1"/>
        <pc:sldMkLst>
          <pc:docMk/>
          <pc:sldMk cId="824452920" sldId="346"/>
        </pc:sldMkLst>
      </pc:sldChg>
      <pc:sldChg chg="add del">
        <pc:chgData name="PEDRO FERNANDES ARAUJO" userId="S::pedro.araujo137@etec.sp.gov.br::c4dddc68-2d4a-46f5-b287-2db983f6bc06" providerId="AD" clId="Web-{58450B7A-0D40-45E9-8287-1769B45F0B4D}" dt="2023-04-19T16:51:13.434" v="5"/>
        <pc:sldMkLst>
          <pc:docMk/>
          <pc:sldMk cId="3739169567" sldId="356"/>
        </pc:sldMkLst>
      </pc:sldChg>
      <pc:sldChg chg="modSp">
        <pc:chgData name="PEDRO FERNANDES ARAUJO" userId="S::pedro.araujo137@etec.sp.gov.br::c4dddc68-2d4a-46f5-b287-2db983f6bc06" providerId="AD" clId="Web-{58450B7A-0D40-45E9-8287-1769B45F0B4D}" dt="2023-04-19T16:53:11.516" v="11" actId="1076"/>
        <pc:sldMkLst>
          <pc:docMk/>
          <pc:sldMk cId="467556704" sldId="357"/>
        </pc:sldMkLst>
        <pc:picChg chg="mod">
          <ac:chgData name="PEDRO FERNANDES ARAUJO" userId="S::pedro.araujo137@etec.sp.gov.br::c4dddc68-2d4a-46f5-b287-2db983f6bc06" providerId="AD" clId="Web-{58450B7A-0D40-45E9-8287-1769B45F0B4D}" dt="2023-04-19T16:53:11.516" v="11" actId="1076"/>
          <ac:picMkLst>
            <pc:docMk/>
            <pc:sldMk cId="467556704" sldId="357"/>
            <ac:picMk id="3" creationId="{41FB0A66-FC61-49C3-A534-D480A3FA98C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AAFA47-CDC3-4478-A787-B3BFCACBBF32}" type="datetimeFigureOut">
              <a:rPr lang="pt-BR" smtClean="0"/>
              <a:t>19/04/2023</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411857-931D-4B8A-875A-DA49D5B95BA0}" type="slidenum">
              <a:rPr lang="pt-BR" smtClean="0"/>
              <a:t>‹#›</a:t>
            </a:fld>
            <a:endParaRPr lang="pt-BR"/>
          </a:p>
        </p:txBody>
      </p:sp>
    </p:spTree>
    <p:extLst>
      <p:ext uri="{BB962C8B-B14F-4D97-AF65-F5344CB8AC3E}">
        <p14:creationId xmlns:p14="http://schemas.microsoft.com/office/powerpoint/2010/main" val="30989877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pt-BR"/>
              <a:t>Clique para editar o título Mestre</a:t>
            </a:r>
            <a:endParaRPr lang="en-US"/>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endParaRPr lang="en-US"/>
          </a:p>
        </p:txBody>
      </p:sp>
      <p:sp>
        <p:nvSpPr>
          <p:cNvPr id="4" name="Date Placeholder 3"/>
          <p:cNvSpPr>
            <a:spLocks noGrp="1"/>
          </p:cNvSpPr>
          <p:nvPr>
            <p:ph type="dt" sz="half" idx="10"/>
          </p:nvPr>
        </p:nvSpPr>
        <p:spPr>
          <a:xfrm>
            <a:off x="7983232" y="5037663"/>
            <a:ext cx="897467" cy="279400"/>
          </a:xfrm>
        </p:spPr>
        <p:txBody>
          <a:bodyPr/>
          <a:lstStyle/>
          <a:p>
            <a:fld id="{D5D32771-B861-40E1-89EC-13F1C7AEA0FC}" type="datetimeFigureOut">
              <a:rPr lang="pt-BR" smtClean="0"/>
              <a:t>19/04/2023</a:t>
            </a:fld>
            <a:endParaRPr lang="pt-BR"/>
          </a:p>
        </p:txBody>
      </p:sp>
      <p:sp>
        <p:nvSpPr>
          <p:cNvPr id="5" name="Footer Placeholder 4"/>
          <p:cNvSpPr>
            <a:spLocks noGrp="1"/>
          </p:cNvSpPr>
          <p:nvPr>
            <p:ph type="ftr" sz="quarter" idx="11"/>
          </p:nvPr>
        </p:nvSpPr>
        <p:spPr>
          <a:xfrm>
            <a:off x="2692397" y="5037663"/>
            <a:ext cx="5214635" cy="279400"/>
          </a:xfrm>
        </p:spPr>
        <p:txBody>
          <a:bodyPr/>
          <a:lstStyle/>
          <a:p>
            <a:endParaRPr lang="pt-BR"/>
          </a:p>
        </p:txBody>
      </p:sp>
      <p:sp>
        <p:nvSpPr>
          <p:cNvPr id="6" name="Slide Number Placeholder 5"/>
          <p:cNvSpPr>
            <a:spLocks noGrp="1"/>
          </p:cNvSpPr>
          <p:nvPr>
            <p:ph type="sldNum" sz="quarter" idx="12"/>
          </p:nvPr>
        </p:nvSpPr>
        <p:spPr>
          <a:xfrm>
            <a:off x="8956900" y="5037663"/>
            <a:ext cx="551167" cy="279400"/>
          </a:xfrm>
        </p:spPr>
        <p:txBody>
          <a:bodyPr/>
          <a:lstStyle/>
          <a:p>
            <a:fld id="{05623522-D763-489E-9DA5-F6EA89EBC718}" type="slidenum">
              <a:rPr lang="pt-BR" smtClean="0"/>
              <a:t>‹#›</a:t>
            </a:fld>
            <a:endParaRPr lang="pt-BR"/>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32042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to Panorâmica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pt-BR"/>
              <a:t>Clique para editar o título Mestre</a:t>
            </a:r>
            <a:endParaRPr lang="en-US"/>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D5D32771-B861-40E1-89EC-13F1C7AEA0FC}" type="datetimeFigureOut">
              <a:rPr lang="pt-BR" smtClean="0"/>
              <a:t>19/04/2023</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05623522-D763-489E-9DA5-F6EA89EBC718}" type="slidenum">
              <a:rPr lang="pt-BR" smtClean="0"/>
              <a:t>‹#›</a:t>
            </a:fld>
            <a:endParaRPr lang="pt-BR"/>
          </a:p>
        </p:txBody>
      </p:sp>
    </p:spTree>
    <p:extLst>
      <p:ext uri="{BB962C8B-B14F-4D97-AF65-F5344CB8AC3E}">
        <p14:creationId xmlns:p14="http://schemas.microsoft.com/office/powerpoint/2010/main" val="3836475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pt-BR"/>
              <a:t>Clique para editar o título Mestre</a:t>
            </a:r>
            <a:endParaRPr lang="en-US"/>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D5D32771-B861-40E1-89EC-13F1C7AEA0FC}" type="datetimeFigureOut">
              <a:rPr lang="pt-BR" smtClean="0"/>
              <a:t>19/04/2023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05623522-D763-489E-9DA5-F6EA89EBC718}" type="slidenum">
              <a:rPr lang="pt-BR" smtClean="0"/>
              <a:t>‹#›</a:t>
            </a:fld>
            <a:endParaRPr lang="pt-BR"/>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584936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pt-BR"/>
              <a:t>Clique para editar o título Mestre</a:t>
            </a:r>
            <a:endParaRPr lang="en-US"/>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Clique para editar os estilos de texto Mestres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D5D32771-B861-40E1-89EC-13F1C7AEA0FC}" type="datetimeFigureOut">
              <a:rPr lang="pt-BR" smtClean="0"/>
              <a:t>19/04/2023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05623522-D763-489E-9DA5-F6EA89EBC718}" type="slidenum">
              <a:rPr lang="pt-BR" smtClean="0"/>
              <a:t>‹#›</a:t>
            </a:fld>
            <a:endParaRPr lang="pt-BR"/>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90530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pt-BR"/>
              <a:t>Clique para editar o título Mestre</a:t>
            </a:r>
            <a:endParaRPr lang="en-US"/>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D5D32771-B861-40E1-89EC-13F1C7AEA0FC}" type="datetimeFigureOut">
              <a:rPr lang="pt-BR" smtClean="0"/>
              <a:t>19/04/2023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05623522-D763-489E-9DA5-F6EA89EBC718}" type="slidenum">
              <a:rPr lang="pt-BR" smtClean="0"/>
              <a:t>‹#›</a:t>
            </a:fld>
            <a:endParaRPr lang="pt-BR"/>
          </a:p>
        </p:txBody>
      </p:sp>
    </p:spTree>
    <p:extLst>
      <p:ext uri="{BB962C8B-B14F-4D97-AF65-F5344CB8AC3E}">
        <p14:creationId xmlns:p14="http://schemas.microsoft.com/office/powerpoint/2010/main" val="21756402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o 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pt-BR"/>
              <a:t>Clique para editar o título Mestre</a:t>
            </a:r>
            <a:endParaRPr lang="en-US"/>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D5D32771-B861-40E1-89EC-13F1C7AEA0FC}" type="datetimeFigureOut">
              <a:rPr lang="pt-BR" smtClean="0"/>
              <a:t>19/04/2023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05623522-D763-489E-9DA5-F6EA89EBC718}" type="slidenum">
              <a:rPr lang="pt-BR" smtClean="0"/>
              <a:t>‹#›</a:t>
            </a:fld>
            <a:endParaRPr lang="pt-BR"/>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859561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iro ou Falso">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pt-BR"/>
              <a:t>Clique para editar o título Mestre</a:t>
            </a:r>
            <a:endParaRPr lang="en-US"/>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D5D32771-B861-40E1-89EC-13F1C7AEA0FC}" type="datetimeFigureOut">
              <a:rPr lang="pt-BR" smtClean="0"/>
              <a:t>19/04/2023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05623522-D763-489E-9DA5-F6EA89EBC718}" type="slidenum">
              <a:rPr lang="pt-BR" smtClean="0"/>
              <a:t>‹#›</a:t>
            </a:fld>
            <a:endParaRPr lang="pt-BR"/>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78685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pt-BR"/>
              <a:t>Clique para editar o título Mestre</a:t>
            </a:r>
            <a:endParaRPr lang="en-US"/>
          </a:p>
        </p:txBody>
      </p:sp>
      <p:sp>
        <p:nvSpPr>
          <p:cNvPr id="3" name="Vertical Text Placeholder 2"/>
          <p:cNvSpPr>
            <a:spLocks noGrp="1"/>
          </p:cNvSpPr>
          <p:nvPr>
            <p:ph type="body" orient="vert" idx="1"/>
          </p:nvPr>
        </p:nvSpPr>
        <p:spPr/>
        <p:txBody>
          <a:bodyPr vert="eaVert" ancho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Date Placeholder 3"/>
          <p:cNvSpPr>
            <a:spLocks noGrp="1"/>
          </p:cNvSpPr>
          <p:nvPr>
            <p:ph type="dt" sz="half" idx="10"/>
          </p:nvPr>
        </p:nvSpPr>
        <p:spPr/>
        <p:txBody>
          <a:bodyPr/>
          <a:lstStyle/>
          <a:p>
            <a:fld id="{D5D32771-B861-40E1-89EC-13F1C7AEA0FC}" type="datetimeFigureOut">
              <a:rPr lang="pt-BR" smtClean="0"/>
              <a:t>19/04/2023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05623522-D763-489E-9DA5-F6EA89EBC718}" type="slidenum">
              <a:rPr lang="pt-BR" smtClean="0"/>
              <a:t>‹#›</a:t>
            </a:fld>
            <a:endParaRPr lang="pt-BR"/>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48063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pt-BR"/>
              <a:t>Clique para editar o título Mestre</a:t>
            </a:r>
            <a:endParaRPr lang="en-US"/>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Date Placeholder 3"/>
          <p:cNvSpPr>
            <a:spLocks noGrp="1"/>
          </p:cNvSpPr>
          <p:nvPr>
            <p:ph type="dt" sz="half" idx="10"/>
          </p:nvPr>
        </p:nvSpPr>
        <p:spPr/>
        <p:txBody>
          <a:bodyPr/>
          <a:lstStyle/>
          <a:p>
            <a:fld id="{D5D32771-B861-40E1-89EC-13F1C7AEA0FC}" type="datetimeFigureOut">
              <a:rPr lang="pt-BR" smtClean="0"/>
              <a:t>19/04/2023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05623522-D763-489E-9DA5-F6EA89EBC718}" type="slidenum">
              <a:rPr lang="pt-BR" smtClean="0"/>
              <a:t>‹#›</a:t>
            </a:fld>
            <a:endParaRPr lang="pt-BR"/>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8445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pt-BR"/>
              <a:t>Clique para editar o título Mestre</a:t>
            </a:r>
            <a:endParaRPr lang="en-US"/>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Date Placeholder 3"/>
          <p:cNvSpPr>
            <a:spLocks noGrp="1"/>
          </p:cNvSpPr>
          <p:nvPr>
            <p:ph type="dt" sz="half" idx="10"/>
          </p:nvPr>
        </p:nvSpPr>
        <p:spPr/>
        <p:txBody>
          <a:bodyPr/>
          <a:lstStyle/>
          <a:p>
            <a:fld id="{D5D32771-B861-40E1-89EC-13F1C7AEA0FC}" type="datetimeFigureOut">
              <a:rPr lang="pt-BR" smtClean="0"/>
              <a:t>19/04/2023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05623522-D763-489E-9DA5-F6EA89EBC718}" type="slidenum">
              <a:rPr lang="pt-BR" smtClean="0"/>
              <a:t>‹#›</a:t>
            </a:fld>
            <a:endParaRPr lang="pt-BR"/>
          </a:p>
        </p:txBody>
      </p:sp>
    </p:spTree>
    <p:extLst>
      <p:ext uri="{BB962C8B-B14F-4D97-AF65-F5344CB8AC3E}">
        <p14:creationId xmlns:p14="http://schemas.microsoft.com/office/powerpoint/2010/main" val="3937470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pt-BR"/>
              <a:t>Clique para editar o título Mestre</a:t>
            </a:r>
            <a:endParaRPr lang="en-US"/>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D5D32771-B861-40E1-89EC-13F1C7AEA0FC}" type="datetimeFigureOut">
              <a:rPr lang="pt-BR" smtClean="0"/>
              <a:t>19/04/2023</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05623522-D763-489E-9DA5-F6EA89EBC718}" type="slidenum">
              <a:rPr lang="pt-BR" smtClean="0"/>
              <a:t>‹#›</a:t>
            </a:fld>
            <a:endParaRPr lang="pt-BR"/>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4585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pt-BR"/>
              <a:t>Clique para editar o título Mestre</a:t>
            </a:r>
            <a:endParaRPr lang="en-US"/>
          </a:p>
        </p:txBody>
      </p:sp>
      <p:sp>
        <p:nvSpPr>
          <p:cNvPr id="3" name="Content Placeholder 2"/>
          <p:cNvSpPr>
            <a:spLocks noGrp="1"/>
          </p:cNvSpPr>
          <p:nvPr>
            <p:ph sz="half" idx="1"/>
          </p:nvPr>
        </p:nvSpPr>
        <p:spPr>
          <a:xfrm>
            <a:off x="1298448" y="2560320"/>
            <a:ext cx="4718304" cy="3310128"/>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Content Placeholder 3"/>
          <p:cNvSpPr>
            <a:spLocks noGrp="1"/>
          </p:cNvSpPr>
          <p:nvPr>
            <p:ph sz="half" idx="2"/>
          </p:nvPr>
        </p:nvSpPr>
        <p:spPr>
          <a:xfrm>
            <a:off x="6181344" y="2560320"/>
            <a:ext cx="4718304" cy="3310128"/>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5" name="Date Placeholder 4"/>
          <p:cNvSpPr>
            <a:spLocks noGrp="1"/>
          </p:cNvSpPr>
          <p:nvPr>
            <p:ph type="dt" sz="half" idx="10"/>
          </p:nvPr>
        </p:nvSpPr>
        <p:spPr/>
        <p:txBody>
          <a:bodyPr/>
          <a:lstStyle/>
          <a:p>
            <a:fld id="{D5D32771-B861-40E1-89EC-13F1C7AEA0FC}" type="datetimeFigureOut">
              <a:rPr lang="pt-BR" smtClean="0"/>
              <a:t>19/04/2023</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05623522-D763-489E-9DA5-F6EA89EBC718}" type="slidenum">
              <a:rPr lang="pt-BR" smtClean="0"/>
              <a:t>‹#›</a:t>
            </a:fld>
            <a:endParaRPr lang="pt-BR"/>
          </a:p>
        </p:txBody>
      </p:sp>
    </p:spTree>
    <p:extLst>
      <p:ext uri="{BB962C8B-B14F-4D97-AF65-F5344CB8AC3E}">
        <p14:creationId xmlns:p14="http://schemas.microsoft.com/office/powerpoint/2010/main" val="686116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a:t>Clique para editar o título Mestre</a:t>
            </a:r>
            <a:endParaRPr lang="en-US"/>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7" name="Date Placeholder 6"/>
          <p:cNvSpPr>
            <a:spLocks noGrp="1"/>
          </p:cNvSpPr>
          <p:nvPr>
            <p:ph type="dt" sz="half" idx="10"/>
          </p:nvPr>
        </p:nvSpPr>
        <p:spPr/>
        <p:txBody>
          <a:bodyPr/>
          <a:lstStyle/>
          <a:p>
            <a:fld id="{D5D32771-B861-40E1-89EC-13F1C7AEA0FC}" type="datetimeFigureOut">
              <a:rPr lang="pt-BR" smtClean="0"/>
              <a:t>19/04/2023</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05623522-D763-489E-9DA5-F6EA89EBC718}" type="slidenum">
              <a:rPr lang="pt-BR" smtClean="0"/>
              <a:t>‹#›</a:t>
            </a:fld>
            <a:endParaRPr lang="pt-BR"/>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9900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a:p>
        </p:txBody>
      </p:sp>
      <p:sp>
        <p:nvSpPr>
          <p:cNvPr id="3" name="Date Placeholder 2"/>
          <p:cNvSpPr>
            <a:spLocks noGrp="1"/>
          </p:cNvSpPr>
          <p:nvPr>
            <p:ph type="dt" sz="half" idx="10"/>
          </p:nvPr>
        </p:nvSpPr>
        <p:spPr/>
        <p:txBody>
          <a:bodyPr/>
          <a:lstStyle/>
          <a:p>
            <a:fld id="{D5D32771-B861-40E1-89EC-13F1C7AEA0FC}" type="datetimeFigureOut">
              <a:rPr lang="pt-BR" smtClean="0"/>
              <a:t>19/04/2023</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05623522-D763-489E-9DA5-F6EA89EBC718}" type="slidenum">
              <a:rPr lang="pt-BR" smtClean="0"/>
              <a:t>‹#›</a:t>
            </a:fld>
            <a:endParaRPr lang="pt-BR"/>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4564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D32771-B861-40E1-89EC-13F1C7AEA0FC}" type="datetimeFigureOut">
              <a:rPr lang="pt-BR" smtClean="0"/>
              <a:t>19/04/2023</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05623522-D763-489E-9DA5-F6EA89EBC718}" type="slidenum">
              <a:rPr lang="pt-BR" smtClean="0"/>
              <a:t>‹#›</a:t>
            </a:fld>
            <a:endParaRPr lang="pt-BR"/>
          </a:p>
        </p:txBody>
      </p:sp>
    </p:spTree>
    <p:extLst>
      <p:ext uri="{BB962C8B-B14F-4D97-AF65-F5344CB8AC3E}">
        <p14:creationId xmlns:p14="http://schemas.microsoft.com/office/powerpoint/2010/main" val="37627850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pt-BR"/>
              <a:t>Clique para editar o título Mestre</a:t>
            </a:r>
            <a:endParaRPr lang="en-US"/>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D5D32771-B861-40E1-89EC-13F1C7AEA0FC}" type="datetimeFigureOut">
              <a:rPr lang="pt-BR" smtClean="0"/>
              <a:t>19/04/2023</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05623522-D763-489E-9DA5-F6EA89EBC718}" type="slidenum">
              <a:rPr lang="pt-BR" smtClean="0"/>
              <a:t>‹#›</a:t>
            </a:fld>
            <a:endParaRPr lang="pt-BR"/>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59094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pt-BR"/>
              <a:t>Clique para editar o título Mestre</a:t>
            </a:r>
            <a:endParaRPr lang="en-US"/>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D5D32771-B861-40E1-89EC-13F1C7AEA0FC}" type="datetimeFigureOut">
              <a:rPr lang="pt-BR" smtClean="0"/>
              <a:t>19/04/2023</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05623522-D763-489E-9DA5-F6EA89EBC718}" type="slidenum">
              <a:rPr lang="pt-BR" smtClean="0"/>
              <a:t>‹#›</a:t>
            </a:fld>
            <a:endParaRPr lang="pt-BR"/>
          </a:p>
        </p:txBody>
      </p:sp>
    </p:spTree>
    <p:extLst>
      <p:ext uri="{BB962C8B-B14F-4D97-AF65-F5344CB8AC3E}">
        <p14:creationId xmlns:p14="http://schemas.microsoft.com/office/powerpoint/2010/main" val="21231798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pt-BR"/>
              <a:t>Clique para editar o título Mestre</a:t>
            </a:r>
            <a:endParaRPr lang="en-US"/>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D32771-B861-40E1-89EC-13F1C7AEA0FC}" type="datetimeFigureOut">
              <a:rPr lang="pt-BR" smtClean="0"/>
              <a:t>19/04/2023</a:t>
            </a:fld>
            <a:endParaRPr lang="pt-BR"/>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pt-BR"/>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5623522-D763-489E-9DA5-F6EA89EBC718}" type="slidenum">
              <a:rPr lang="pt-BR" smtClean="0"/>
              <a:t>‹#›</a:t>
            </a:fld>
            <a:endParaRPr lang="pt-BR"/>
          </a:p>
        </p:txBody>
      </p:sp>
    </p:spTree>
    <p:extLst>
      <p:ext uri="{BB962C8B-B14F-4D97-AF65-F5344CB8AC3E}">
        <p14:creationId xmlns:p14="http://schemas.microsoft.com/office/powerpoint/2010/main" val="8721611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developer.android.com/studio/index.html"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hyperlink" Target="https://developer.android.com/guide/topics/manifest/uses-sdkelement.html?hl=pt-br"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37B446-335D-4B50-85D4-4F9AE5E10FE8}"/>
              </a:ext>
            </a:extLst>
          </p:cNvPr>
          <p:cNvSpPr>
            <a:spLocks noGrp="1"/>
          </p:cNvSpPr>
          <p:nvPr>
            <p:ph type="ctrTitle"/>
          </p:nvPr>
        </p:nvSpPr>
        <p:spPr/>
        <p:txBody>
          <a:bodyPr/>
          <a:lstStyle/>
          <a:p>
            <a:r>
              <a:rPr lang="pt-BR" sz="4800"/>
              <a:t>Linguagem  </a:t>
            </a:r>
            <a:r>
              <a:rPr lang="pt-BR" sz="4800" err="1"/>
              <a:t>Kotlin</a:t>
            </a:r>
            <a:r>
              <a:rPr lang="pt-BR" sz="4800"/>
              <a:t> Desenvolvimento Android</a:t>
            </a:r>
          </a:p>
        </p:txBody>
      </p:sp>
      <p:sp>
        <p:nvSpPr>
          <p:cNvPr id="3" name="Subtítulo 2">
            <a:extLst>
              <a:ext uri="{FF2B5EF4-FFF2-40B4-BE49-F238E27FC236}">
                <a16:creationId xmlns:a16="http://schemas.microsoft.com/office/drawing/2014/main" id="{5F6AA854-40F2-46C1-8823-65D58991A0EF}"/>
              </a:ext>
            </a:extLst>
          </p:cNvPr>
          <p:cNvSpPr>
            <a:spLocks noGrp="1"/>
          </p:cNvSpPr>
          <p:nvPr>
            <p:ph type="subTitle" idx="1"/>
          </p:nvPr>
        </p:nvSpPr>
        <p:spPr/>
        <p:txBody>
          <a:bodyPr/>
          <a:lstStyle/>
          <a:p>
            <a:r>
              <a:rPr lang="pt-BR"/>
              <a:t>Apresentação: Prof. Carlos Alberto</a:t>
            </a:r>
          </a:p>
        </p:txBody>
      </p:sp>
      <p:pic>
        <p:nvPicPr>
          <p:cNvPr id="4" name="Imagem 3">
            <a:extLst>
              <a:ext uri="{FF2B5EF4-FFF2-40B4-BE49-F238E27FC236}">
                <a16:creationId xmlns:a16="http://schemas.microsoft.com/office/drawing/2014/main" id="{A706829C-DC51-49E5-97D7-B6E74CE77C60}"/>
              </a:ext>
            </a:extLst>
          </p:cNvPr>
          <p:cNvPicPr>
            <a:picLocks noChangeAspect="1"/>
          </p:cNvPicPr>
          <p:nvPr/>
        </p:nvPicPr>
        <p:blipFill>
          <a:blip r:embed="rId2"/>
          <a:stretch>
            <a:fillRect/>
          </a:stretch>
        </p:blipFill>
        <p:spPr>
          <a:xfrm>
            <a:off x="4970582" y="4106199"/>
            <a:ext cx="2250836" cy="1181689"/>
          </a:xfrm>
          <a:prstGeom prst="rect">
            <a:avLst/>
          </a:prstGeom>
        </p:spPr>
      </p:pic>
    </p:spTree>
    <p:extLst>
      <p:ext uri="{BB962C8B-B14F-4D97-AF65-F5344CB8AC3E}">
        <p14:creationId xmlns:p14="http://schemas.microsoft.com/office/powerpoint/2010/main" val="19703845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38B8B1-CBEF-454E-93E1-670C9CC23BC6}"/>
              </a:ext>
            </a:extLst>
          </p:cNvPr>
          <p:cNvSpPr>
            <a:spLocks noGrp="1"/>
          </p:cNvSpPr>
          <p:nvPr>
            <p:ph type="title"/>
          </p:nvPr>
        </p:nvSpPr>
        <p:spPr/>
        <p:txBody>
          <a:bodyPr/>
          <a:lstStyle/>
          <a:p>
            <a:r>
              <a:rPr lang="pt-BR"/>
              <a:t>ORIENTAÇÃO A OBJETOS </a:t>
            </a:r>
          </a:p>
        </p:txBody>
      </p:sp>
      <p:sp>
        <p:nvSpPr>
          <p:cNvPr id="3" name="Espaço Reservado para Conteúdo 2">
            <a:extLst>
              <a:ext uri="{FF2B5EF4-FFF2-40B4-BE49-F238E27FC236}">
                <a16:creationId xmlns:a16="http://schemas.microsoft.com/office/drawing/2014/main" id="{EED9AF0B-78A1-4C55-9703-186C63D35571}"/>
              </a:ext>
            </a:extLst>
          </p:cNvPr>
          <p:cNvSpPr>
            <a:spLocks noGrp="1"/>
          </p:cNvSpPr>
          <p:nvPr>
            <p:ph idx="1"/>
          </p:nvPr>
        </p:nvSpPr>
        <p:spPr/>
        <p:txBody>
          <a:bodyPr>
            <a:normAutofit fontScale="85000" lnSpcReduction="20000"/>
          </a:bodyPr>
          <a:lstStyle/>
          <a:p>
            <a:r>
              <a:rPr lang="pt-BR"/>
              <a:t>Para se criar uma classe em </a:t>
            </a:r>
            <a:r>
              <a:rPr lang="pt-BR" err="1"/>
              <a:t>Kotlin</a:t>
            </a:r>
            <a:r>
              <a:rPr lang="pt-BR"/>
              <a:t> utilizamos a palavra </a:t>
            </a:r>
            <a:r>
              <a:rPr lang="pt-BR" err="1"/>
              <a:t>class</a:t>
            </a:r>
            <a:r>
              <a:rPr lang="pt-BR"/>
              <a:t> seguida pelo nome da classe, veja um exemplo:</a:t>
            </a:r>
          </a:p>
          <a:p>
            <a:pPr lvl="1"/>
            <a:r>
              <a:rPr lang="pt-BR" err="1"/>
              <a:t>class</a:t>
            </a:r>
            <a:r>
              <a:rPr lang="pt-BR"/>
              <a:t> Carro{</a:t>
            </a:r>
          </a:p>
          <a:p>
            <a:pPr marL="457200" lvl="1" indent="0">
              <a:buNone/>
            </a:pPr>
            <a:r>
              <a:rPr lang="pt-BR"/>
              <a:t>    } </a:t>
            </a:r>
          </a:p>
          <a:p>
            <a:r>
              <a:rPr lang="pt-BR"/>
              <a:t>Toda a programação da classe ficará entre os parênteses ( { } ) que indicam seu início e fim. Para definir suas propriedades, podemos criar variáveis em seu escopo: </a:t>
            </a:r>
          </a:p>
          <a:p>
            <a:pPr lvl="1"/>
            <a:r>
              <a:rPr lang="pt-BR" err="1"/>
              <a:t>class</a:t>
            </a:r>
            <a:r>
              <a:rPr lang="pt-BR"/>
              <a:t> Carro{</a:t>
            </a:r>
          </a:p>
          <a:p>
            <a:pPr marL="457200" lvl="1" indent="0">
              <a:buNone/>
            </a:pPr>
            <a:r>
              <a:rPr lang="pt-BR"/>
              <a:t>	 var cor: </a:t>
            </a:r>
            <a:r>
              <a:rPr lang="pt-BR" err="1"/>
              <a:t>String</a:t>
            </a:r>
            <a:r>
              <a:rPr lang="pt-BR"/>
              <a:t> = "" </a:t>
            </a:r>
          </a:p>
          <a:p>
            <a:pPr marL="457200" lvl="1" indent="0">
              <a:buNone/>
            </a:pPr>
            <a:r>
              <a:rPr lang="pt-BR"/>
              <a:t>	var </a:t>
            </a:r>
            <a:r>
              <a:rPr lang="pt-BR" err="1"/>
              <a:t>modelo:String</a:t>
            </a:r>
            <a:r>
              <a:rPr lang="pt-BR"/>
              <a:t> = "" </a:t>
            </a:r>
          </a:p>
          <a:p>
            <a:pPr marL="457200" lvl="1" indent="0">
              <a:buNone/>
            </a:pPr>
            <a:r>
              <a:rPr lang="pt-BR"/>
              <a:t>	} </a:t>
            </a:r>
          </a:p>
        </p:txBody>
      </p:sp>
    </p:spTree>
    <p:extLst>
      <p:ext uri="{BB962C8B-B14F-4D97-AF65-F5344CB8AC3E}">
        <p14:creationId xmlns:p14="http://schemas.microsoft.com/office/powerpoint/2010/main" val="1553798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B14C7C-E0AF-482F-B434-4A4A0E55BD67}"/>
              </a:ext>
            </a:extLst>
          </p:cNvPr>
          <p:cNvSpPr>
            <a:spLocks noGrp="1"/>
          </p:cNvSpPr>
          <p:nvPr>
            <p:ph type="title"/>
          </p:nvPr>
        </p:nvSpPr>
        <p:spPr/>
        <p:txBody>
          <a:bodyPr/>
          <a:lstStyle/>
          <a:p>
            <a:r>
              <a:rPr lang="pt-BR"/>
              <a:t>ORIENTAÇÃO A OBJETOS </a:t>
            </a:r>
          </a:p>
        </p:txBody>
      </p:sp>
      <p:sp>
        <p:nvSpPr>
          <p:cNvPr id="3" name="Espaço Reservado para Conteúdo 2">
            <a:extLst>
              <a:ext uri="{FF2B5EF4-FFF2-40B4-BE49-F238E27FC236}">
                <a16:creationId xmlns:a16="http://schemas.microsoft.com/office/drawing/2014/main" id="{ECFC2F06-6787-4AB2-AFE8-6EAEE75F35D4}"/>
              </a:ext>
            </a:extLst>
          </p:cNvPr>
          <p:cNvSpPr>
            <a:spLocks noGrp="1"/>
          </p:cNvSpPr>
          <p:nvPr>
            <p:ph idx="1"/>
          </p:nvPr>
        </p:nvSpPr>
        <p:spPr>
          <a:xfrm>
            <a:off x="1295401" y="2556932"/>
            <a:ext cx="4247270" cy="3318936"/>
          </a:xfrm>
        </p:spPr>
        <p:txBody>
          <a:bodyPr/>
          <a:lstStyle/>
          <a:p>
            <a:pPr algn="just"/>
            <a:r>
              <a:rPr lang="pt-BR"/>
              <a:t>Desta forma, temos a classe carro com 2 propriedades, cor e modelo , ambas do tipo </a:t>
            </a:r>
            <a:r>
              <a:rPr lang="pt-BR" err="1"/>
              <a:t>String</a:t>
            </a:r>
            <a:r>
              <a:rPr lang="pt-BR"/>
              <a:t> . Para definir métodos em uma classe, basta criar funções nela, veja: </a:t>
            </a:r>
          </a:p>
        </p:txBody>
      </p:sp>
      <p:pic>
        <p:nvPicPr>
          <p:cNvPr id="5" name="Imagem 4">
            <a:extLst>
              <a:ext uri="{FF2B5EF4-FFF2-40B4-BE49-F238E27FC236}">
                <a16:creationId xmlns:a16="http://schemas.microsoft.com/office/drawing/2014/main" id="{39AD0B93-580D-441D-9E06-76C6871E8FB2}"/>
              </a:ext>
            </a:extLst>
          </p:cNvPr>
          <p:cNvPicPr>
            <a:picLocks noChangeAspect="1"/>
          </p:cNvPicPr>
          <p:nvPr/>
        </p:nvPicPr>
        <p:blipFill>
          <a:blip r:embed="rId2"/>
          <a:stretch>
            <a:fillRect/>
          </a:stretch>
        </p:blipFill>
        <p:spPr>
          <a:xfrm>
            <a:off x="5780500" y="2556932"/>
            <a:ext cx="4949119" cy="2873197"/>
          </a:xfrm>
          <a:prstGeom prst="rect">
            <a:avLst/>
          </a:prstGeom>
        </p:spPr>
      </p:pic>
    </p:spTree>
    <p:extLst>
      <p:ext uri="{BB962C8B-B14F-4D97-AF65-F5344CB8AC3E}">
        <p14:creationId xmlns:p14="http://schemas.microsoft.com/office/powerpoint/2010/main" val="3200464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116519-0D8C-4B9D-A000-887865675DA1}"/>
              </a:ext>
            </a:extLst>
          </p:cNvPr>
          <p:cNvSpPr>
            <a:spLocks noGrp="1"/>
          </p:cNvSpPr>
          <p:nvPr>
            <p:ph type="title"/>
          </p:nvPr>
        </p:nvSpPr>
        <p:spPr/>
        <p:txBody>
          <a:bodyPr/>
          <a:lstStyle/>
          <a:p>
            <a:r>
              <a:rPr lang="pt-BR"/>
              <a:t>ORIENTAÇÃO A OBJETOS </a:t>
            </a:r>
          </a:p>
        </p:txBody>
      </p:sp>
      <p:sp>
        <p:nvSpPr>
          <p:cNvPr id="3" name="Espaço Reservado para Conteúdo 2">
            <a:extLst>
              <a:ext uri="{FF2B5EF4-FFF2-40B4-BE49-F238E27FC236}">
                <a16:creationId xmlns:a16="http://schemas.microsoft.com/office/drawing/2014/main" id="{698EDBEF-0CBA-442E-AAAA-B6DC6C0D13B9}"/>
              </a:ext>
            </a:extLst>
          </p:cNvPr>
          <p:cNvSpPr>
            <a:spLocks noGrp="1"/>
          </p:cNvSpPr>
          <p:nvPr>
            <p:ph idx="1"/>
          </p:nvPr>
        </p:nvSpPr>
        <p:spPr>
          <a:xfrm>
            <a:off x="1295401" y="2556932"/>
            <a:ext cx="9601196" cy="3590650"/>
          </a:xfrm>
        </p:spPr>
        <p:txBody>
          <a:bodyPr/>
          <a:lstStyle/>
          <a:p>
            <a:pPr algn="just"/>
            <a:r>
              <a:rPr lang="pt-BR"/>
              <a:t>Desta forma, implementamos 2 métodos na classe, o acelerar e o frear . Perceba que a Programação Orientada a Objetos simplesmente é uma abstração, nesse caso, uma abstração de um carro. A grande vantagem dessa forma de programar é que, agora, sempre que eu quiser utilizar este objeto, basta criar uma instância dele: </a:t>
            </a:r>
            <a:r>
              <a:rPr lang="pt-BR" b="1" err="1"/>
              <a:t>val</a:t>
            </a:r>
            <a:r>
              <a:rPr lang="pt-BR" b="1"/>
              <a:t> c = Carro() </a:t>
            </a:r>
            <a:r>
              <a:rPr lang="pt-BR"/>
              <a:t>, então através da variável c eu tenho acesso às propriedades e métodos:</a:t>
            </a:r>
          </a:p>
        </p:txBody>
      </p:sp>
      <p:pic>
        <p:nvPicPr>
          <p:cNvPr id="5" name="Imagem 4">
            <a:extLst>
              <a:ext uri="{FF2B5EF4-FFF2-40B4-BE49-F238E27FC236}">
                <a16:creationId xmlns:a16="http://schemas.microsoft.com/office/drawing/2014/main" id="{F121CBD6-B067-46E1-9001-EF4B448473FE}"/>
              </a:ext>
            </a:extLst>
          </p:cNvPr>
          <p:cNvPicPr>
            <a:picLocks noChangeAspect="1"/>
          </p:cNvPicPr>
          <p:nvPr/>
        </p:nvPicPr>
        <p:blipFill>
          <a:blip r:embed="rId2"/>
          <a:stretch>
            <a:fillRect/>
          </a:stretch>
        </p:blipFill>
        <p:spPr>
          <a:xfrm>
            <a:off x="1676614" y="2452549"/>
            <a:ext cx="3784209" cy="3695033"/>
          </a:xfrm>
          <a:prstGeom prst="rect">
            <a:avLst/>
          </a:prstGeom>
        </p:spPr>
      </p:pic>
    </p:spTree>
    <p:extLst>
      <p:ext uri="{BB962C8B-B14F-4D97-AF65-F5344CB8AC3E}">
        <p14:creationId xmlns:p14="http://schemas.microsoft.com/office/powerpoint/2010/main" val="309004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3B789553-40E9-455E-A851-D932BBE1F63A}"/>
              </a:ext>
            </a:extLst>
          </p:cNvPr>
          <p:cNvPicPr>
            <a:picLocks noChangeAspect="1"/>
          </p:cNvPicPr>
          <p:nvPr/>
        </p:nvPicPr>
        <p:blipFill>
          <a:blip r:embed="rId2"/>
          <a:stretch>
            <a:fillRect/>
          </a:stretch>
        </p:blipFill>
        <p:spPr>
          <a:xfrm>
            <a:off x="3798278" y="1599435"/>
            <a:ext cx="5190978" cy="4576282"/>
          </a:xfrm>
          <a:prstGeom prst="rect">
            <a:avLst/>
          </a:prstGeom>
        </p:spPr>
      </p:pic>
      <p:sp>
        <p:nvSpPr>
          <p:cNvPr id="3" name="CaixaDeTexto 2">
            <a:extLst>
              <a:ext uri="{FF2B5EF4-FFF2-40B4-BE49-F238E27FC236}">
                <a16:creationId xmlns:a16="http://schemas.microsoft.com/office/drawing/2014/main" id="{689361F8-3E83-49A6-8E76-812E29AA051B}"/>
              </a:ext>
            </a:extLst>
          </p:cNvPr>
          <p:cNvSpPr txBox="1"/>
          <p:nvPr/>
        </p:nvSpPr>
        <p:spPr>
          <a:xfrm>
            <a:off x="2616591" y="829994"/>
            <a:ext cx="6991643" cy="769441"/>
          </a:xfrm>
          <a:prstGeom prst="rect">
            <a:avLst/>
          </a:prstGeom>
          <a:noFill/>
        </p:spPr>
        <p:txBody>
          <a:bodyPr wrap="square" rtlCol="0">
            <a:spAutoFit/>
          </a:bodyPr>
          <a:lstStyle/>
          <a:p>
            <a:pPr algn="ctr"/>
            <a:r>
              <a:rPr lang="pt-BR" sz="4400" b="1">
                <a:effectLst>
                  <a:outerShdw blurRad="38100" dist="38100" dir="2700000" algn="tl">
                    <a:srgbClr val="000000">
                      <a:alpha val="43137"/>
                    </a:srgbClr>
                  </a:outerShdw>
                </a:effectLst>
              </a:rPr>
              <a:t>Exemplo 02</a:t>
            </a:r>
          </a:p>
        </p:txBody>
      </p:sp>
    </p:spTree>
    <p:extLst>
      <p:ext uri="{BB962C8B-B14F-4D97-AF65-F5344CB8AC3E}">
        <p14:creationId xmlns:p14="http://schemas.microsoft.com/office/powerpoint/2010/main" val="2442282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DDC836-0630-4A86-87DB-E791D2E0C4C0}"/>
              </a:ext>
            </a:extLst>
          </p:cNvPr>
          <p:cNvSpPr>
            <a:spLocks noGrp="1"/>
          </p:cNvSpPr>
          <p:nvPr>
            <p:ph type="title"/>
          </p:nvPr>
        </p:nvSpPr>
        <p:spPr/>
        <p:txBody>
          <a:bodyPr/>
          <a:lstStyle/>
          <a:p>
            <a:r>
              <a:rPr lang="pt-BR"/>
              <a:t>ORIENTAÇÃO A OBJETOS </a:t>
            </a:r>
          </a:p>
        </p:txBody>
      </p:sp>
      <p:sp>
        <p:nvSpPr>
          <p:cNvPr id="3" name="Espaço Reservado para Conteúdo 2">
            <a:extLst>
              <a:ext uri="{FF2B5EF4-FFF2-40B4-BE49-F238E27FC236}">
                <a16:creationId xmlns:a16="http://schemas.microsoft.com/office/drawing/2014/main" id="{6B60E2AE-62BB-404D-8D12-6980A951F192}"/>
              </a:ext>
            </a:extLst>
          </p:cNvPr>
          <p:cNvSpPr>
            <a:spLocks noGrp="1"/>
          </p:cNvSpPr>
          <p:nvPr>
            <p:ph idx="1"/>
          </p:nvPr>
        </p:nvSpPr>
        <p:spPr/>
        <p:txBody>
          <a:bodyPr>
            <a:normAutofit/>
          </a:bodyPr>
          <a:lstStyle/>
          <a:p>
            <a:r>
              <a:rPr lang="pt-BR" b="1"/>
              <a:t>Herança</a:t>
            </a:r>
          </a:p>
          <a:p>
            <a:pPr algn="just"/>
            <a:r>
              <a:rPr lang="pt-BR"/>
              <a:t>Uma das características mais marcantes da Orientação a Objetos é a capacidade de se fazer uma herança entre classes. Isso quer dizer que conseguimos criar subclasses de alguma outra classe. Por exemplo, imagine que precisaremos criar um modelo de carro específico com propriedades e métodos novos, porém Herança mantendo as propriedades e métodos de um carro comum. </a:t>
            </a:r>
            <a:endParaRPr lang="pt-BR" b="1"/>
          </a:p>
        </p:txBody>
      </p:sp>
    </p:spTree>
    <p:extLst>
      <p:ext uri="{BB962C8B-B14F-4D97-AF65-F5344CB8AC3E}">
        <p14:creationId xmlns:p14="http://schemas.microsoft.com/office/powerpoint/2010/main" val="4032716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4A30F9-68E6-4A07-A891-90FE38178E58}"/>
              </a:ext>
            </a:extLst>
          </p:cNvPr>
          <p:cNvSpPr>
            <a:spLocks noGrp="1"/>
          </p:cNvSpPr>
          <p:nvPr>
            <p:ph type="title"/>
          </p:nvPr>
        </p:nvSpPr>
        <p:spPr/>
        <p:txBody>
          <a:bodyPr/>
          <a:lstStyle/>
          <a:p>
            <a:r>
              <a:rPr lang="pt-BR"/>
              <a:t>ORIENTAÇÃO A OBJETOS </a:t>
            </a:r>
          </a:p>
        </p:txBody>
      </p:sp>
      <p:sp>
        <p:nvSpPr>
          <p:cNvPr id="3" name="Espaço Reservado para Conteúdo 2">
            <a:extLst>
              <a:ext uri="{FF2B5EF4-FFF2-40B4-BE49-F238E27FC236}">
                <a16:creationId xmlns:a16="http://schemas.microsoft.com/office/drawing/2014/main" id="{0E45E4D7-60B6-4D4F-8D99-039FB528BE3F}"/>
              </a:ext>
            </a:extLst>
          </p:cNvPr>
          <p:cNvSpPr>
            <a:spLocks noGrp="1"/>
          </p:cNvSpPr>
          <p:nvPr>
            <p:ph idx="1"/>
          </p:nvPr>
        </p:nvSpPr>
        <p:spPr/>
        <p:txBody>
          <a:bodyPr>
            <a:normAutofit fontScale="92500" lnSpcReduction="10000"/>
          </a:bodyPr>
          <a:lstStyle/>
          <a:p>
            <a:pPr algn="just"/>
            <a:r>
              <a:rPr lang="pt-BR"/>
              <a:t>Temos duas opções nesse caso, a primeira seria criar essa classe nova e repetir todo o código da classe carro . Essa opção não me parece muito legal, uma vez que uma das vantagens da Orientação a Objetos é a reutilização de código. A melhor opção seria utilizar um recurso de linguagens orientadas a objetos chamado herança.</a:t>
            </a:r>
          </a:p>
          <a:p>
            <a:pPr algn="just"/>
            <a:r>
              <a:rPr lang="pt-BR"/>
              <a:t>O conceito de herança em OO é bem parecido com o conceito de herança no mundo real. Assim como uma pessoa pode herdar características genéticas de seus pais, em programação, uma classe pode herdar características e métodos de outra classe! Para esse caso, seria a solução perfeita. Poderíamos então criar uma nova classe </a:t>
            </a:r>
            <a:r>
              <a:rPr lang="pt-BR" err="1"/>
              <a:t>CarroEspecial</a:t>
            </a:r>
            <a:r>
              <a:rPr lang="pt-BR"/>
              <a:t> e fazer uma herança da classe Carro e somente implementar as propriedades e métodos novos.</a:t>
            </a:r>
          </a:p>
        </p:txBody>
      </p:sp>
    </p:spTree>
    <p:extLst>
      <p:ext uri="{BB962C8B-B14F-4D97-AF65-F5344CB8AC3E}">
        <p14:creationId xmlns:p14="http://schemas.microsoft.com/office/powerpoint/2010/main" val="2243705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71E454-00FD-4A0B-A7E4-07279B0827A8}"/>
              </a:ext>
            </a:extLst>
          </p:cNvPr>
          <p:cNvSpPr>
            <a:spLocks noGrp="1"/>
          </p:cNvSpPr>
          <p:nvPr>
            <p:ph type="title"/>
          </p:nvPr>
        </p:nvSpPr>
        <p:spPr/>
        <p:txBody>
          <a:bodyPr/>
          <a:lstStyle/>
          <a:p>
            <a:r>
              <a:rPr lang="pt-BR"/>
              <a:t>ORIENTAÇÃO A OBJETOS </a:t>
            </a:r>
          </a:p>
        </p:txBody>
      </p:sp>
      <p:sp>
        <p:nvSpPr>
          <p:cNvPr id="3" name="Espaço Reservado para Conteúdo 2">
            <a:extLst>
              <a:ext uri="{FF2B5EF4-FFF2-40B4-BE49-F238E27FC236}">
                <a16:creationId xmlns:a16="http://schemas.microsoft.com/office/drawing/2014/main" id="{6EC97EB0-137E-4B56-9390-4258192F4B1C}"/>
              </a:ext>
            </a:extLst>
          </p:cNvPr>
          <p:cNvSpPr>
            <a:spLocks noGrp="1"/>
          </p:cNvSpPr>
          <p:nvPr>
            <p:ph idx="1"/>
          </p:nvPr>
        </p:nvSpPr>
        <p:spPr/>
        <p:txBody>
          <a:bodyPr>
            <a:normAutofit fontScale="92500" lnSpcReduction="20000"/>
          </a:bodyPr>
          <a:lstStyle/>
          <a:p>
            <a:r>
              <a:rPr lang="pt-BR"/>
              <a:t>Para se fazer a herança de uma classe, devemos colocar “</a:t>
            </a:r>
            <a:r>
              <a:rPr lang="pt-BR" b="1"/>
              <a:t>:”</a:t>
            </a:r>
            <a:r>
              <a:rPr lang="pt-BR"/>
              <a:t> na frente do nome da classe e, em seguida, instanciar a classe pai: </a:t>
            </a:r>
          </a:p>
          <a:p>
            <a:pPr lvl="1"/>
            <a:r>
              <a:rPr lang="pt-BR" err="1"/>
              <a:t>class</a:t>
            </a:r>
            <a:r>
              <a:rPr lang="pt-BR"/>
              <a:t> </a:t>
            </a:r>
            <a:r>
              <a:rPr lang="pt-BR" err="1"/>
              <a:t>CarroEspecial</a:t>
            </a:r>
            <a:r>
              <a:rPr lang="pt-BR" b="1"/>
              <a:t> : </a:t>
            </a:r>
            <a:r>
              <a:rPr lang="pt-BR"/>
              <a:t>Carro(){</a:t>
            </a:r>
          </a:p>
          <a:p>
            <a:pPr marL="914400" lvl="2" indent="0">
              <a:buNone/>
            </a:pPr>
            <a:r>
              <a:rPr lang="pt-BR"/>
              <a:t> </a:t>
            </a:r>
            <a:r>
              <a:rPr lang="pt-BR" err="1"/>
              <a:t>fun</a:t>
            </a:r>
            <a:r>
              <a:rPr lang="pt-BR"/>
              <a:t> </a:t>
            </a:r>
            <a:r>
              <a:rPr lang="pt-BR" err="1"/>
              <a:t>fazerDrift</a:t>
            </a:r>
            <a:r>
              <a:rPr lang="pt-BR"/>
              <a:t>(){ //implementação </a:t>
            </a:r>
          </a:p>
          <a:p>
            <a:pPr marL="914400" lvl="2" indent="0">
              <a:buNone/>
            </a:pPr>
            <a:r>
              <a:rPr lang="pt-BR"/>
              <a:t>} } </a:t>
            </a:r>
          </a:p>
          <a:p>
            <a:r>
              <a:rPr lang="pt-BR"/>
              <a:t>Desta forma, a classe </a:t>
            </a:r>
            <a:r>
              <a:rPr lang="pt-BR" err="1"/>
              <a:t>CarroEspecial</a:t>
            </a:r>
            <a:r>
              <a:rPr lang="pt-BR"/>
              <a:t> herda automaticamente todas as propriedades e métodos da classe Carro , e implementa um método novo. Mas para isso funcionar, a classe Carro deve permitir a explicitamente que se faça herança dela. </a:t>
            </a:r>
          </a:p>
          <a:p>
            <a:r>
              <a:rPr lang="pt-BR"/>
              <a:t>Para isso, devemos utilizar a palavra </a:t>
            </a:r>
            <a:r>
              <a:rPr lang="pt-BR" b="1"/>
              <a:t>open</a:t>
            </a:r>
            <a:r>
              <a:rPr lang="pt-BR"/>
              <a:t> na definição da classe, assim: </a:t>
            </a:r>
            <a:r>
              <a:rPr lang="pt-BR" b="1"/>
              <a:t>open </a:t>
            </a:r>
            <a:r>
              <a:rPr lang="pt-BR" b="1" err="1"/>
              <a:t>class</a:t>
            </a:r>
            <a:r>
              <a:rPr lang="pt-BR" b="1"/>
              <a:t> Carro</a:t>
            </a:r>
            <a:r>
              <a:rPr lang="pt-BR"/>
              <a:t> . Veja como ficaria o código completo:</a:t>
            </a:r>
          </a:p>
        </p:txBody>
      </p:sp>
    </p:spTree>
    <p:extLst>
      <p:ext uri="{BB962C8B-B14F-4D97-AF65-F5344CB8AC3E}">
        <p14:creationId xmlns:p14="http://schemas.microsoft.com/office/powerpoint/2010/main" val="12605302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539D53-9D3B-4FD2-8845-E92E105A2427}"/>
              </a:ext>
            </a:extLst>
          </p:cNvPr>
          <p:cNvSpPr>
            <a:spLocks noGrp="1"/>
          </p:cNvSpPr>
          <p:nvPr>
            <p:ph type="title"/>
          </p:nvPr>
        </p:nvSpPr>
        <p:spPr/>
        <p:txBody>
          <a:bodyPr/>
          <a:lstStyle/>
          <a:p>
            <a:r>
              <a:rPr lang="pt-BR"/>
              <a:t>ORIENTAÇÃO A OBJETOS </a:t>
            </a:r>
          </a:p>
        </p:txBody>
      </p:sp>
      <p:pic>
        <p:nvPicPr>
          <p:cNvPr id="5" name="Imagem 4">
            <a:extLst>
              <a:ext uri="{FF2B5EF4-FFF2-40B4-BE49-F238E27FC236}">
                <a16:creationId xmlns:a16="http://schemas.microsoft.com/office/drawing/2014/main" id="{F672E039-620A-4657-A6FA-3A7028EEE490}"/>
              </a:ext>
            </a:extLst>
          </p:cNvPr>
          <p:cNvPicPr>
            <a:picLocks noChangeAspect="1"/>
          </p:cNvPicPr>
          <p:nvPr/>
        </p:nvPicPr>
        <p:blipFill>
          <a:blip r:embed="rId2"/>
          <a:stretch>
            <a:fillRect/>
          </a:stretch>
        </p:blipFill>
        <p:spPr>
          <a:xfrm>
            <a:off x="1407944" y="2541825"/>
            <a:ext cx="3501681" cy="3334043"/>
          </a:xfrm>
          <a:prstGeom prst="rect">
            <a:avLst/>
          </a:prstGeom>
        </p:spPr>
      </p:pic>
      <p:pic>
        <p:nvPicPr>
          <p:cNvPr id="10" name="Imagem 9">
            <a:extLst>
              <a:ext uri="{FF2B5EF4-FFF2-40B4-BE49-F238E27FC236}">
                <a16:creationId xmlns:a16="http://schemas.microsoft.com/office/drawing/2014/main" id="{D33691DC-48A7-4499-A411-BE513E1C086A}"/>
              </a:ext>
            </a:extLst>
          </p:cNvPr>
          <p:cNvPicPr>
            <a:picLocks noChangeAspect="1"/>
          </p:cNvPicPr>
          <p:nvPr/>
        </p:nvPicPr>
        <p:blipFill>
          <a:blip r:embed="rId3"/>
          <a:stretch>
            <a:fillRect/>
          </a:stretch>
        </p:blipFill>
        <p:spPr>
          <a:xfrm>
            <a:off x="7004830" y="2405575"/>
            <a:ext cx="3501681" cy="3833738"/>
          </a:xfrm>
          <a:prstGeom prst="rect">
            <a:avLst/>
          </a:prstGeom>
        </p:spPr>
      </p:pic>
      <p:sp>
        <p:nvSpPr>
          <p:cNvPr id="11" name="Seta: para a Direita 10">
            <a:extLst>
              <a:ext uri="{FF2B5EF4-FFF2-40B4-BE49-F238E27FC236}">
                <a16:creationId xmlns:a16="http://schemas.microsoft.com/office/drawing/2014/main" id="{52027452-E132-4090-9C22-05ED18EEBC65}"/>
              </a:ext>
            </a:extLst>
          </p:cNvPr>
          <p:cNvSpPr/>
          <p:nvPr/>
        </p:nvSpPr>
        <p:spPr>
          <a:xfrm>
            <a:off x="5033449" y="3798277"/>
            <a:ext cx="1885071" cy="10832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a:t>Código executado com </a:t>
            </a:r>
            <a:r>
              <a:rPr lang="pt-BR" sz="1600" err="1"/>
              <a:t>main</a:t>
            </a:r>
            <a:r>
              <a:rPr lang="pt-BR" sz="1600"/>
              <a:t>()</a:t>
            </a:r>
          </a:p>
        </p:txBody>
      </p:sp>
    </p:spTree>
    <p:extLst>
      <p:ext uri="{BB962C8B-B14F-4D97-AF65-F5344CB8AC3E}">
        <p14:creationId xmlns:p14="http://schemas.microsoft.com/office/powerpoint/2010/main" val="2849265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531E18-B42E-4094-8F59-F1ADFF9E225D}"/>
              </a:ext>
            </a:extLst>
          </p:cNvPr>
          <p:cNvSpPr>
            <a:spLocks noGrp="1"/>
          </p:cNvSpPr>
          <p:nvPr>
            <p:ph type="title"/>
          </p:nvPr>
        </p:nvSpPr>
        <p:spPr/>
        <p:txBody>
          <a:bodyPr/>
          <a:lstStyle/>
          <a:p>
            <a:r>
              <a:rPr lang="pt-BR"/>
              <a:t>Classe de dados (Data </a:t>
            </a:r>
            <a:r>
              <a:rPr lang="pt-BR" err="1"/>
              <a:t>class</a:t>
            </a:r>
            <a:r>
              <a:rPr lang="pt-BR"/>
              <a:t>) </a:t>
            </a:r>
          </a:p>
        </p:txBody>
      </p:sp>
      <p:sp>
        <p:nvSpPr>
          <p:cNvPr id="7" name="Espaço Reservado para Conteúdo 6">
            <a:extLst>
              <a:ext uri="{FF2B5EF4-FFF2-40B4-BE49-F238E27FC236}">
                <a16:creationId xmlns:a16="http://schemas.microsoft.com/office/drawing/2014/main" id="{498D9D3D-E592-4EC7-BEFA-59F39469B148}"/>
              </a:ext>
            </a:extLst>
          </p:cNvPr>
          <p:cNvSpPr>
            <a:spLocks noGrp="1"/>
          </p:cNvSpPr>
          <p:nvPr>
            <p:ph idx="1"/>
          </p:nvPr>
        </p:nvSpPr>
        <p:spPr/>
        <p:txBody>
          <a:bodyPr>
            <a:normAutofit fontScale="92500" lnSpcReduction="10000"/>
          </a:bodyPr>
          <a:lstStyle/>
          <a:p>
            <a:pPr algn="just"/>
            <a:r>
              <a:rPr lang="pt-BR"/>
              <a:t>Durante o desenvolvimento de software, é muito comum utilizar classes de dados. São classes que geralmente não possuem nenhum método, somente propriedades, e nos ajudam a transitar e organizar os dados em uma aplicação. Imagine a modelagem de um usuário de um aplicativo. Vamos supor que este usuário terá um nome, um e-mail e também uma senha. Podemos modelar uma classe para isso e, como será uma classe somente para guardar essas informações, ela pode ser uma data </a:t>
            </a:r>
            <a:r>
              <a:rPr lang="pt-BR" err="1"/>
              <a:t>class</a:t>
            </a:r>
            <a:r>
              <a:rPr lang="pt-BR"/>
              <a:t> . A grande vantagem das classes de dados em </a:t>
            </a:r>
            <a:r>
              <a:rPr lang="pt-BR" err="1"/>
              <a:t>Kotlin</a:t>
            </a:r>
            <a:r>
              <a:rPr lang="pt-BR"/>
              <a:t> é a sua simplificação de implementação. Podemos criar essa classe somente com uma linha de código! Veja:</a:t>
            </a:r>
          </a:p>
          <a:p>
            <a:pPr algn="just"/>
            <a:r>
              <a:rPr lang="pt-BR" b="1"/>
              <a:t>data </a:t>
            </a:r>
            <a:r>
              <a:rPr lang="pt-BR" b="1" err="1"/>
              <a:t>class</a:t>
            </a:r>
            <a:r>
              <a:rPr lang="pt-BR" b="1"/>
              <a:t> </a:t>
            </a:r>
            <a:r>
              <a:rPr lang="pt-BR" b="1" err="1"/>
              <a:t>Usuario</a:t>
            </a:r>
            <a:r>
              <a:rPr lang="pt-BR" b="1"/>
              <a:t>(var </a:t>
            </a:r>
            <a:r>
              <a:rPr lang="pt-BR" b="1" err="1"/>
              <a:t>nome:String</a:t>
            </a:r>
            <a:r>
              <a:rPr lang="pt-BR" b="1"/>
              <a:t>, var </a:t>
            </a:r>
            <a:r>
              <a:rPr lang="pt-BR" b="1" err="1"/>
              <a:t>email:String</a:t>
            </a:r>
            <a:r>
              <a:rPr lang="pt-BR" b="1"/>
              <a:t>, var </a:t>
            </a:r>
            <a:r>
              <a:rPr lang="pt-BR" b="1" err="1"/>
              <a:t>senha:S</a:t>
            </a:r>
            <a:r>
              <a:rPr lang="pt-BR" b="1"/>
              <a:t> </a:t>
            </a:r>
            <a:r>
              <a:rPr lang="pt-BR" b="1" err="1"/>
              <a:t>tring</a:t>
            </a:r>
            <a:r>
              <a:rPr lang="pt-BR" b="1"/>
              <a:t>)</a:t>
            </a:r>
          </a:p>
        </p:txBody>
      </p:sp>
    </p:spTree>
    <p:extLst>
      <p:ext uri="{BB962C8B-B14F-4D97-AF65-F5344CB8AC3E}">
        <p14:creationId xmlns:p14="http://schemas.microsoft.com/office/powerpoint/2010/main" val="3756010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2A5EFE-A787-434B-965B-360B2E45BEC7}"/>
              </a:ext>
            </a:extLst>
          </p:cNvPr>
          <p:cNvSpPr>
            <a:spLocks noGrp="1"/>
          </p:cNvSpPr>
          <p:nvPr>
            <p:ph type="title"/>
          </p:nvPr>
        </p:nvSpPr>
        <p:spPr/>
        <p:txBody>
          <a:bodyPr>
            <a:normAutofit fontScale="90000"/>
          </a:bodyPr>
          <a:lstStyle/>
          <a:p>
            <a:r>
              <a:rPr lang="pt-BR"/>
              <a:t>CONFIGURANDO O AMBIENTE DE DESENVOLVIMENTO </a:t>
            </a:r>
          </a:p>
        </p:txBody>
      </p:sp>
      <p:sp>
        <p:nvSpPr>
          <p:cNvPr id="3" name="Espaço Reservado para Conteúdo 2">
            <a:extLst>
              <a:ext uri="{FF2B5EF4-FFF2-40B4-BE49-F238E27FC236}">
                <a16:creationId xmlns:a16="http://schemas.microsoft.com/office/drawing/2014/main" id="{6F0CD268-3660-44C3-8AA9-91F6C652F241}"/>
              </a:ext>
            </a:extLst>
          </p:cNvPr>
          <p:cNvSpPr>
            <a:spLocks noGrp="1"/>
          </p:cNvSpPr>
          <p:nvPr>
            <p:ph idx="1"/>
          </p:nvPr>
        </p:nvSpPr>
        <p:spPr/>
        <p:txBody>
          <a:bodyPr/>
          <a:lstStyle/>
          <a:p>
            <a:pPr algn="just"/>
            <a:r>
              <a:rPr lang="pt-BR"/>
              <a:t>Para começar a criar nossos projetos, precisamos configurar nosso ambiente de desenvolvimento. Para isso, vamos instalar o Android Studio, a IDE oficial para desenvolvimento Android. Junto ao Android Studio, está o Android SDK, o emulador e tudo mais que for necessário para o desenvolvimento.</a:t>
            </a:r>
          </a:p>
        </p:txBody>
      </p:sp>
    </p:spTree>
    <p:extLst>
      <p:ext uri="{BB962C8B-B14F-4D97-AF65-F5344CB8AC3E}">
        <p14:creationId xmlns:p14="http://schemas.microsoft.com/office/powerpoint/2010/main" val="2395641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40F6B4-B315-4F9F-8AFF-C0377A91D1B3}"/>
              </a:ext>
            </a:extLst>
          </p:cNvPr>
          <p:cNvSpPr>
            <a:spLocks noGrp="1"/>
          </p:cNvSpPr>
          <p:nvPr>
            <p:ph type="title"/>
          </p:nvPr>
        </p:nvSpPr>
        <p:spPr/>
        <p:txBody>
          <a:bodyPr/>
          <a:lstStyle/>
          <a:p>
            <a:r>
              <a:rPr lang="pt-BR"/>
              <a:t>FUNÇÕES</a:t>
            </a:r>
          </a:p>
        </p:txBody>
      </p:sp>
      <p:sp>
        <p:nvSpPr>
          <p:cNvPr id="3" name="Espaço Reservado para Conteúdo 2">
            <a:extLst>
              <a:ext uri="{FF2B5EF4-FFF2-40B4-BE49-F238E27FC236}">
                <a16:creationId xmlns:a16="http://schemas.microsoft.com/office/drawing/2014/main" id="{8D6478C2-5886-48C6-B1D8-F3418C018DB0}"/>
              </a:ext>
            </a:extLst>
          </p:cNvPr>
          <p:cNvSpPr>
            <a:spLocks noGrp="1"/>
          </p:cNvSpPr>
          <p:nvPr>
            <p:ph idx="1"/>
          </p:nvPr>
        </p:nvSpPr>
        <p:spPr/>
        <p:txBody>
          <a:bodyPr/>
          <a:lstStyle/>
          <a:p>
            <a:pPr algn="just"/>
            <a:r>
              <a:rPr lang="pt-BR"/>
              <a:t>Podemos definir uma função como um conjunto de comandos agrupados em um bloco, que recebe um nome e, através deste nome, pode ser chamado em outras partes do código. Na prática utilizamos funções para separar melhor nossa lógica.</a:t>
            </a:r>
          </a:p>
          <a:p>
            <a:pPr algn="just"/>
            <a:r>
              <a:rPr lang="pt-BR"/>
              <a:t>Para definir funções em </a:t>
            </a:r>
            <a:r>
              <a:rPr lang="pt-BR" b="1" err="1"/>
              <a:t>Kotlin</a:t>
            </a:r>
            <a:r>
              <a:rPr lang="pt-BR" b="1"/>
              <a:t> </a:t>
            </a:r>
            <a:r>
              <a:rPr lang="pt-BR"/>
              <a:t>utilizamos a palavra </a:t>
            </a:r>
            <a:r>
              <a:rPr lang="pt-BR" b="1" err="1"/>
              <a:t>fun</a:t>
            </a:r>
            <a:r>
              <a:rPr lang="pt-BR" b="1"/>
              <a:t> </a:t>
            </a:r>
            <a:r>
              <a:rPr lang="pt-BR"/>
              <a:t>, seguida do nome da função, seus argumentos e seu retorno. Vamos a um exemplo prático, vou definir uma função com nome somar que recebe 2 argumentos inteiros e retorna a soma:</a:t>
            </a:r>
          </a:p>
        </p:txBody>
      </p:sp>
    </p:spTree>
    <p:extLst>
      <p:ext uri="{BB962C8B-B14F-4D97-AF65-F5344CB8AC3E}">
        <p14:creationId xmlns:p14="http://schemas.microsoft.com/office/powerpoint/2010/main" val="25894383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809E2F00-C6DB-4A84-90A0-26FB6AB49DFF}"/>
              </a:ext>
            </a:extLst>
          </p:cNvPr>
          <p:cNvPicPr>
            <a:picLocks noChangeAspect="1"/>
          </p:cNvPicPr>
          <p:nvPr/>
        </p:nvPicPr>
        <p:blipFill>
          <a:blip r:embed="rId2"/>
          <a:stretch>
            <a:fillRect/>
          </a:stretch>
        </p:blipFill>
        <p:spPr>
          <a:xfrm>
            <a:off x="3207434" y="618978"/>
            <a:ext cx="4956663" cy="5514536"/>
          </a:xfrm>
          <a:prstGeom prst="rect">
            <a:avLst/>
          </a:prstGeom>
        </p:spPr>
      </p:pic>
    </p:spTree>
    <p:extLst>
      <p:ext uri="{BB962C8B-B14F-4D97-AF65-F5344CB8AC3E}">
        <p14:creationId xmlns:p14="http://schemas.microsoft.com/office/powerpoint/2010/main" val="9701570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48C494-9DE2-4BBC-806C-8E1630B6A800}"/>
              </a:ext>
            </a:extLst>
          </p:cNvPr>
          <p:cNvSpPr>
            <a:spLocks noGrp="1"/>
          </p:cNvSpPr>
          <p:nvPr>
            <p:ph type="title"/>
          </p:nvPr>
        </p:nvSpPr>
        <p:spPr/>
        <p:txBody>
          <a:bodyPr/>
          <a:lstStyle/>
          <a:p>
            <a:r>
              <a:rPr lang="pt-BR"/>
              <a:t>O QUE É O ANDROID SDK?</a:t>
            </a:r>
          </a:p>
        </p:txBody>
      </p:sp>
      <p:sp>
        <p:nvSpPr>
          <p:cNvPr id="3" name="Espaço Reservado para Conteúdo 2">
            <a:extLst>
              <a:ext uri="{FF2B5EF4-FFF2-40B4-BE49-F238E27FC236}">
                <a16:creationId xmlns:a16="http://schemas.microsoft.com/office/drawing/2014/main" id="{39ECA10F-50C3-445F-9AF4-FDC6A2935F25}"/>
              </a:ext>
            </a:extLst>
          </p:cNvPr>
          <p:cNvSpPr>
            <a:spLocks noGrp="1"/>
          </p:cNvSpPr>
          <p:nvPr>
            <p:ph idx="1"/>
          </p:nvPr>
        </p:nvSpPr>
        <p:spPr/>
        <p:txBody>
          <a:bodyPr/>
          <a:lstStyle/>
          <a:p>
            <a:pPr algn="just"/>
            <a:r>
              <a:rPr lang="pt-BR"/>
              <a:t>Podemos dizer que o Android SDK é nosso kit de desenvolvimento. A sigla SDK significa Software </a:t>
            </a:r>
            <a:r>
              <a:rPr lang="pt-BR" err="1"/>
              <a:t>Development</a:t>
            </a:r>
            <a:r>
              <a:rPr lang="pt-BR"/>
              <a:t> Kit. O SDK do Android vem com todas as ferramentas, APIs e bibliotecas necessárias para se trabalhar com a plataforma Android. Junto ao SDK, também estão os emuladores que você utilizará para testar seus aplicativos. Não se preocupe em instalá-lo, pois ele vem junto com o Android Studio.</a:t>
            </a:r>
          </a:p>
        </p:txBody>
      </p:sp>
    </p:spTree>
    <p:extLst>
      <p:ext uri="{BB962C8B-B14F-4D97-AF65-F5344CB8AC3E}">
        <p14:creationId xmlns:p14="http://schemas.microsoft.com/office/powerpoint/2010/main" val="8244529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FC87F8-77BF-4C6E-BA87-3197CF840A6C}"/>
              </a:ext>
            </a:extLst>
          </p:cNvPr>
          <p:cNvSpPr>
            <a:spLocks noGrp="1"/>
          </p:cNvSpPr>
          <p:nvPr>
            <p:ph type="title"/>
          </p:nvPr>
        </p:nvSpPr>
        <p:spPr/>
        <p:txBody>
          <a:bodyPr/>
          <a:lstStyle/>
          <a:p>
            <a:r>
              <a:rPr lang="pt-BR"/>
              <a:t>ANDROID STUDIO</a:t>
            </a:r>
          </a:p>
        </p:txBody>
      </p:sp>
      <p:sp>
        <p:nvSpPr>
          <p:cNvPr id="3" name="Espaço Reservado para Conteúdo 2">
            <a:extLst>
              <a:ext uri="{FF2B5EF4-FFF2-40B4-BE49-F238E27FC236}">
                <a16:creationId xmlns:a16="http://schemas.microsoft.com/office/drawing/2014/main" id="{499FEB57-B659-45F3-836B-146789244116}"/>
              </a:ext>
            </a:extLst>
          </p:cNvPr>
          <p:cNvSpPr>
            <a:spLocks noGrp="1"/>
          </p:cNvSpPr>
          <p:nvPr>
            <p:ph idx="1"/>
          </p:nvPr>
        </p:nvSpPr>
        <p:spPr/>
        <p:txBody>
          <a:bodyPr/>
          <a:lstStyle/>
          <a:p>
            <a:r>
              <a:rPr lang="pt-BR"/>
              <a:t>O Android Studio será nossa IDE de desenvolvimento. Vamos usá-lo porque basicamente ele é a IDE oficial do Android, é muito bom e possui diversos recursos que agilizam o desenvolvimento. Seu editor de código é muito bom, e você não precisa de nenhuma outra ferramenta adicional, isto é, consegue fazer tudo somente com o Android Studio!</a:t>
            </a:r>
          </a:p>
          <a:p>
            <a:r>
              <a:rPr lang="pt-BR"/>
              <a:t>Para baixar o Android Studio, você deve entrar em </a:t>
            </a:r>
            <a:r>
              <a:rPr lang="pt-BR">
                <a:hlinkClick r:id="rId2"/>
              </a:rPr>
              <a:t>https://developer.android.com/</a:t>
            </a:r>
            <a:r>
              <a:rPr lang="pt-BR" err="1">
                <a:hlinkClick r:id="rId2"/>
              </a:rPr>
              <a:t>studio</a:t>
            </a:r>
            <a:r>
              <a:rPr lang="pt-BR">
                <a:hlinkClick r:id="rId2"/>
              </a:rPr>
              <a:t>/index.html</a:t>
            </a:r>
            <a:r>
              <a:rPr lang="pt-BR"/>
              <a:t>. </a:t>
            </a:r>
          </a:p>
        </p:txBody>
      </p:sp>
    </p:spTree>
    <p:extLst>
      <p:ext uri="{BB962C8B-B14F-4D97-AF65-F5344CB8AC3E}">
        <p14:creationId xmlns:p14="http://schemas.microsoft.com/office/powerpoint/2010/main" val="26686877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6990BA0F-FB54-4AAB-BB1E-4A4AE13BEA09}"/>
              </a:ext>
            </a:extLst>
          </p:cNvPr>
          <p:cNvPicPr>
            <a:picLocks noChangeAspect="1"/>
          </p:cNvPicPr>
          <p:nvPr/>
        </p:nvPicPr>
        <p:blipFill>
          <a:blip r:embed="rId2"/>
          <a:stretch>
            <a:fillRect/>
          </a:stretch>
        </p:blipFill>
        <p:spPr>
          <a:xfrm>
            <a:off x="520505" y="456808"/>
            <a:ext cx="11385452" cy="5901789"/>
          </a:xfrm>
          <a:prstGeom prst="rect">
            <a:avLst/>
          </a:prstGeom>
        </p:spPr>
      </p:pic>
    </p:spTree>
    <p:extLst>
      <p:ext uri="{BB962C8B-B14F-4D97-AF65-F5344CB8AC3E}">
        <p14:creationId xmlns:p14="http://schemas.microsoft.com/office/powerpoint/2010/main" val="31535738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97F321-751A-4791-8295-2212DAD1EE72}"/>
              </a:ext>
            </a:extLst>
          </p:cNvPr>
          <p:cNvSpPr>
            <a:spLocks noGrp="1"/>
          </p:cNvSpPr>
          <p:nvPr>
            <p:ph type="title"/>
          </p:nvPr>
        </p:nvSpPr>
        <p:spPr/>
        <p:txBody>
          <a:bodyPr/>
          <a:lstStyle/>
          <a:p>
            <a:r>
              <a:rPr lang="pt-BR"/>
              <a:t>ANDROID STUDIO</a:t>
            </a:r>
          </a:p>
        </p:txBody>
      </p:sp>
      <p:sp>
        <p:nvSpPr>
          <p:cNvPr id="3" name="Espaço Reservado para Conteúdo 2">
            <a:extLst>
              <a:ext uri="{FF2B5EF4-FFF2-40B4-BE49-F238E27FC236}">
                <a16:creationId xmlns:a16="http://schemas.microsoft.com/office/drawing/2014/main" id="{F844F78C-3FEE-48CC-BE73-DE85EBA3AEBD}"/>
              </a:ext>
            </a:extLst>
          </p:cNvPr>
          <p:cNvSpPr>
            <a:spLocks noGrp="1"/>
          </p:cNvSpPr>
          <p:nvPr>
            <p:ph idx="1"/>
          </p:nvPr>
        </p:nvSpPr>
        <p:spPr/>
        <p:txBody>
          <a:bodyPr>
            <a:normAutofit/>
          </a:bodyPr>
          <a:lstStyle/>
          <a:p>
            <a:pPr algn="just"/>
            <a:r>
              <a:rPr lang="pt-BR"/>
              <a:t>Repare que existe um botão grande escrito DOWNLOAD ANDROID STUDIO ; é aí que você deve clicar para baixar o programa. O site automaticamente vai identificar seu sistema operacional e encaminhar para o download correto. Você pode desenvolver para Android utilizando um computador com Windows, Mac ou até mesmo Linux!</a:t>
            </a:r>
          </a:p>
        </p:txBody>
      </p:sp>
    </p:spTree>
    <p:extLst>
      <p:ext uri="{BB962C8B-B14F-4D97-AF65-F5344CB8AC3E}">
        <p14:creationId xmlns:p14="http://schemas.microsoft.com/office/powerpoint/2010/main" val="41031651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2F8294-ABD5-4E6E-9296-E7020EF0445C}"/>
              </a:ext>
            </a:extLst>
          </p:cNvPr>
          <p:cNvSpPr>
            <a:spLocks noGrp="1"/>
          </p:cNvSpPr>
          <p:nvPr>
            <p:ph type="title"/>
          </p:nvPr>
        </p:nvSpPr>
        <p:spPr/>
        <p:txBody>
          <a:bodyPr/>
          <a:lstStyle/>
          <a:p>
            <a:r>
              <a:rPr lang="pt-BR"/>
              <a:t>ANDROID STUDIO</a:t>
            </a:r>
          </a:p>
        </p:txBody>
      </p:sp>
      <p:sp>
        <p:nvSpPr>
          <p:cNvPr id="3" name="Espaço Reservado para Conteúdo 2">
            <a:extLst>
              <a:ext uri="{FF2B5EF4-FFF2-40B4-BE49-F238E27FC236}">
                <a16:creationId xmlns:a16="http://schemas.microsoft.com/office/drawing/2014/main" id="{7EFC6CFC-29CB-4970-97D1-313873EEC222}"/>
              </a:ext>
            </a:extLst>
          </p:cNvPr>
          <p:cNvSpPr>
            <a:spLocks noGrp="1"/>
          </p:cNvSpPr>
          <p:nvPr>
            <p:ph idx="1"/>
          </p:nvPr>
        </p:nvSpPr>
        <p:spPr/>
        <p:txBody>
          <a:bodyPr>
            <a:normAutofit fontScale="85000" lnSpcReduction="10000"/>
          </a:bodyPr>
          <a:lstStyle/>
          <a:p>
            <a:pPr algn="just"/>
            <a:r>
              <a:rPr lang="pt-BR"/>
              <a:t>Para Windows, os requisitos do sistema são: Microsoft® Windows® 7/8/10 (32 ou 64 bits); Mínimo de 3 GB de RAM, 8 GB de RAM recomendados, mais 1 GB para o Android </a:t>
            </a:r>
            <a:r>
              <a:rPr lang="pt-BR" err="1"/>
              <a:t>Emulator</a:t>
            </a:r>
            <a:r>
              <a:rPr lang="pt-BR"/>
              <a:t>; </a:t>
            </a:r>
          </a:p>
          <a:p>
            <a:pPr algn="just"/>
            <a:r>
              <a:rPr lang="pt-BR"/>
              <a:t>Mínimo de 2 GB de espaço livre em disco, </a:t>
            </a:r>
          </a:p>
          <a:p>
            <a:pPr algn="just"/>
            <a:r>
              <a:rPr lang="pt-BR"/>
              <a:t>4 GB recomendados (500 MB para o IDE + 1,5 GB para o Android SDK e as imagens do sistema do emulador);</a:t>
            </a:r>
          </a:p>
          <a:p>
            <a:pPr algn="just"/>
            <a:r>
              <a:rPr lang="pt-BR"/>
              <a:t> Resolução de tela mínima de 1.280 x 800;</a:t>
            </a:r>
          </a:p>
          <a:p>
            <a:pPr algn="just"/>
            <a:r>
              <a:rPr lang="pt-BR"/>
              <a:t> Para o emulador acelerado: sistema operacional de 64 bits, processador Intel® compatível com Intel® VT-x, Intel® EM64T (Intel® 64) e a funcionalidade Execute </a:t>
            </a:r>
            <a:r>
              <a:rPr lang="pt-BR" err="1"/>
              <a:t>Disable</a:t>
            </a:r>
            <a:r>
              <a:rPr lang="pt-BR"/>
              <a:t> (XD) Bit.</a:t>
            </a:r>
          </a:p>
          <a:p>
            <a:endParaRPr lang="pt-BR"/>
          </a:p>
        </p:txBody>
      </p:sp>
    </p:spTree>
    <p:extLst>
      <p:ext uri="{BB962C8B-B14F-4D97-AF65-F5344CB8AC3E}">
        <p14:creationId xmlns:p14="http://schemas.microsoft.com/office/powerpoint/2010/main" val="976659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EDB5DB-1CBC-4687-AAD7-A4F30EFDB27C}"/>
              </a:ext>
            </a:extLst>
          </p:cNvPr>
          <p:cNvSpPr>
            <a:spLocks noGrp="1"/>
          </p:cNvSpPr>
          <p:nvPr>
            <p:ph type="title"/>
          </p:nvPr>
        </p:nvSpPr>
        <p:spPr/>
        <p:txBody>
          <a:bodyPr/>
          <a:lstStyle/>
          <a:p>
            <a:r>
              <a:rPr lang="pt-BR"/>
              <a:t>ANDROID STUDIO</a:t>
            </a:r>
          </a:p>
        </p:txBody>
      </p:sp>
      <p:sp>
        <p:nvSpPr>
          <p:cNvPr id="3" name="Espaço Reservado para Conteúdo 2">
            <a:extLst>
              <a:ext uri="{FF2B5EF4-FFF2-40B4-BE49-F238E27FC236}">
                <a16:creationId xmlns:a16="http://schemas.microsoft.com/office/drawing/2014/main" id="{C48929AE-A52F-4A1D-930F-EE2CA4D4010D}"/>
              </a:ext>
            </a:extLst>
          </p:cNvPr>
          <p:cNvSpPr>
            <a:spLocks noGrp="1"/>
          </p:cNvSpPr>
          <p:nvPr>
            <p:ph idx="1"/>
          </p:nvPr>
        </p:nvSpPr>
        <p:spPr>
          <a:xfrm>
            <a:off x="1295402" y="2454810"/>
            <a:ext cx="9601196" cy="4044463"/>
          </a:xfrm>
        </p:spPr>
        <p:txBody>
          <a:bodyPr>
            <a:noAutofit/>
          </a:bodyPr>
          <a:lstStyle/>
          <a:p>
            <a:pPr>
              <a:spcAft>
                <a:spcPts val="0"/>
              </a:spcAft>
            </a:pPr>
            <a:r>
              <a:rPr lang="pt-BR" sz="1600"/>
              <a:t>Para Linux, precisaremos de: Área de trabalho GNOME ou KDE; </a:t>
            </a:r>
          </a:p>
          <a:p>
            <a:pPr>
              <a:spcAft>
                <a:spcPts val="0"/>
              </a:spcAft>
            </a:pPr>
            <a:r>
              <a:rPr lang="pt-BR" sz="1600"/>
              <a:t>Testado no Ubuntu® 12.04, </a:t>
            </a:r>
          </a:p>
          <a:p>
            <a:pPr>
              <a:spcAft>
                <a:spcPts val="0"/>
              </a:spcAft>
            </a:pPr>
            <a:r>
              <a:rPr lang="pt-BR" sz="1600"/>
              <a:t>Precise </a:t>
            </a:r>
            <a:r>
              <a:rPr lang="pt-BR" sz="1600" err="1"/>
              <a:t>Pangolin</a:t>
            </a:r>
            <a:r>
              <a:rPr lang="pt-BR" sz="1600"/>
              <a:t>;</a:t>
            </a:r>
          </a:p>
          <a:p>
            <a:pPr>
              <a:spcAft>
                <a:spcPts val="0"/>
              </a:spcAft>
            </a:pPr>
            <a:r>
              <a:rPr lang="pt-BR" sz="1600"/>
              <a:t> Distribuição de 64 bits, capazes de executar aplicativos de 32 bits; </a:t>
            </a:r>
          </a:p>
          <a:p>
            <a:pPr>
              <a:spcAft>
                <a:spcPts val="0"/>
              </a:spcAft>
            </a:pPr>
            <a:r>
              <a:rPr lang="pt-BR" sz="1600"/>
              <a:t>Biblioteca C do GNU (</a:t>
            </a:r>
            <a:r>
              <a:rPr lang="pt-BR" sz="1600" err="1"/>
              <a:t>glibc</a:t>
            </a:r>
            <a:r>
              <a:rPr lang="pt-BR" sz="1600"/>
              <a:t>) 2.19 ou posterior; Mínimo de 3 GB de RAM, 8 GB de RAM recomendados, mais 1 GB para o Android </a:t>
            </a:r>
            <a:r>
              <a:rPr lang="pt-BR" sz="1600" err="1"/>
              <a:t>Emulator</a:t>
            </a:r>
            <a:r>
              <a:rPr lang="pt-BR" sz="1600"/>
              <a:t>;</a:t>
            </a:r>
          </a:p>
          <a:p>
            <a:pPr>
              <a:spcAft>
                <a:spcPts val="0"/>
              </a:spcAft>
            </a:pPr>
            <a:r>
              <a:rPr lang="pt-BR" sz="1600"/>
              <a:t> Mínimo de 2 GB de espaço livre em disco;</a:t>
            </a:r>
          </a:p>
          <a:p>
            <a:pPr>
              <a:spcAft>
                <a:spcPts val="0"/>
              </a:spcAft>
            </a:pPr>
            <a:r>
              <a:rPr lang="pt-BR" sz="1600"/>
              <a:t> 4 GB recomendados (500 MB para o IDE + 1,5 GB para o Android SDK e as imagens do sistema do emulador);</a:t>
            </a:r>
          </a:p>
          <a:p>
            <a:pPr>
              <a:spcAft>
                <a:spcPts val="0"/>
              </a:spcAft>
            </a:pPr>
            <a:r>
              <a:rPr lang="pt-BR" sz="1600"/>
              <a:t> Resolução de tela mínima de 1.280 x 800; </a:t>
            </a:r>
          </a:p>
          <a:p>
            <a:pPr>
              <a:spcAft>
                <a:spcPts val="0"/>
              </a:spcAft>
            </a:pPr>
            <a:r>
              <a:rPr lang="pt-BR" sz="1600"/>
              <a:t>Para o emulador acelerado: processador Intel® compatível com Intel® VT-x, Intel® EM64T (Intel® 64) e a funcionalidade Execute </a:t>
            </a:r>
            <a:r>
              <a:rPr lang="pt-BR" sz="1600" err="1"/>
              <a:t>Disable</a:t>
            </a:r>
            <a:r>
              <a:rPr lang="pt-BR" sz="1600"/>
              <a:t> (XD) Bit, ou processador AMD compatível com AMD </a:t>
            </a:r>
            <a:r>
              <a:rPr lang="pt-BR" sz="1600" err="1"/>
              <a:t>Virtualization</a:t>
            </a:r>
            <a:r>
              <a:rPr lang="pt-BR" sz="1600"/>
              <a:t>™ (AMD-V™).</a:t>
            </a:r>
          </a:p>
        </p:txBody>
      </p:sp>
    </p:spTree>
    <p:extLst>
      <p:ext uri="{BB962C8B-B14F-4D97-AF65-F5344CB8AC3E}">
        <p14:creationId xmlns:p14="http://schemas.microsoft.com/office/powerpoint/2010/main" val="38683017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7A0137-F26B-4313-BDBA-B740EB455F8A}"/>
              </a:ext>
            </a:extLst>
          </p:cNvPr>
          <p:cNvSpPr>
            <a:spLocks noGrp="1"/>
          </p:cNvSpPr>
          <p:nvPr>
            <p:ph type="title"/>
          </p:nvPr>
        </p:nvSpPr>
        <p:spPr/>
        <p:txBody>
          <a:bodyPr/>
          <a:lstStyle/>
          <a:p>
            <a:r>
              <a:rPr lang="pt-BR"/>
              <a:t>ANDROID STUDIO</a:t>
            </a:r>
          </a:p>
        </p:txBody>
      </p:sp>
      <p:sp>
        <p:nvSpPr>
          <p:cNvPr id="3" name="Espaço Reservado para Conteúdo 2">
            <a:extLst>
              <a:ext uri="{FF2B5EF4-FFF2-40B4-BE49-F238E27FC236}">
                <a16:creationId xmlns:a16="http://schemas.microsoft.com/office/drawing/2014/main" id="{8DDD11DD-8A4E-4811-85F7-F6A3AEE16048}"/>
              </a:ext>
            </a:extLst>
          </p:cNvPr>
          <p:cNvSpPr>
            <a:spLocks noGrp="1"/>
          </p:cNvSpPr>
          <p:nvPr>
            <p:ph idx="1"/>
          </p:nvPr>
        </p:nvSpPr>
        <p:spPr>
          <a:xfrm>
            <a:off x="845234" y="2556932"/>
            <a:ext cx="5541497" cy="3318936"/>
          </a:xfrm>
        </p:spPr>
        <p:txBody>
          <a:bodyPr>
            <a:normAutofit lnSpcReduction="10000"/>
          </a:bodyPr>
          <a:lstStyle/>
          <a:p>
            <a:pPr algn="just"/>
            <a:r>
              <a:rPr lang="pt-BR"/>
              <a:t>Agora com o Android Studio baixado, vamos partir para sua instalação. Não há muito segredo, é basicamente </a:t>
            </a:r>
            <a:r>
              <a:rPr lang="pt-BR" err="1"/>
              <a:t>next-next</a:t>
            </a:r>
            <a:r>
              <a:rPr lang="pt-BR"/>
              <a:t> </a:t>
            </a:r>
            <a:r>
              <a:rPr lang="pt-BR" err="1"/>
              <a:t>finish</a:t>
            </a:r>
            <a:r>
              <a:rPr lang="pt-BR"/>
              <a:t> . Durante a instalação, o Android Studio vai configurar o SDK e provavelmente baixar algumas atualizações. Isso pode demorar mais alguns minutos. Ao término, você verá a seguinte tela:</a:t>
            </a:r>
          </a:p>
        </p:txBody>
      </p:sp>
      <p:pic>
        <p:nvPicPr>
          <p:cNvPr id="5" name="Imagem 4">
            <a:extLst>
              <a:ext uri="{FF2B5EF4-FFF2-40B4-BE49-F238E27FC236}">
                <a16:creationId xmlns:a16="http://schemas.microsoft.com/office/drawing/2014/main" id="{92006610-536B-456E-860C-80ADA9EC97AE}"/>
              </a:ext>
            </a:extLst>
          </p:cNvPr>
          <p:cNvPicPr>
            <a:picLocks noChangeAspect="1"/>
          </p:cNvPicPr>
          <p:nvPr/>
        </p:nvPicPr>
        <p:blipFill>
          <a:blip r:embed="rId2"/>
          <a:stretch>
            <a:fillRect/>
          </a:stretch>
        </p:blipFill>
        <p:spPr>
          <a:xfrm>
            <a:off x="6386731" y="2556932"/>
            <a:ext cx="5219700" cy="3257550"/>
          </a:xfrm>
          <a:prstGeom prst="rect">
            <a:avLst/>
          </a:prstGeom>
        </p:spPr>
      </p:pic>
    </p:spTree>
    <p:extLst>
      <p:ext uri="{BB962C8B-B14F-4D97-AF65-F5344CB8AC3E}">
        <p14:creationId xmlns:p14="http://schemas.microsoft.com/office/powerpoint/2010/main" val="41631870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937A64-C37B-473C-80E7-E06FC83F4B4D}"/>
              </a:ext>
            </a:extLst>
          </p:cNvPr>
          <p:cNvSpPr>
            <a:spLocks noGrp="1"/>
          </p:cNvSpPr>
          <p:nvPr>
            <p:ph type="title"/>
          </p:nvPr>
        </p:nvSpPr>
        <p:spPr/>
        <p:txBody>
          <a:bodyPr/>
          <a:lstStyle/>
          <a:p>
            <a:r>
              <a:rPr lang="pt-BR"/>
              <a:t>ANDROID STUDIO</a:t>
            </a:r>
          </a:p>
        </p:txBody>
      </p:sp>
      <p:sp>
        <p:nvSpPr>
          <p:cNvPr id="3" name="Espaço Reservado para Conteúdo 2">
            <a:extLst>
              <a:ext uri="{FF2B5EF4-FFF2-40B4-BE49-F238E27FC236}">
                <a16:creationId xmlns:a16="http://schemas.microsoft.com/office/drawing/2014/main" id="{9C7E9A84-2333-491D-800E-47EC51CDD676}"/>
              </a:ext>
            </a:extLst>
          </p:cNvPr>
          <p:cNvSpPr>
            <a:spLocks noGrp="1"/>
          </p:cNvSpPr>
          <p:nvPr>
            <p:ph idx="1"/>
          </p:nvPr>
        </p:nvSpPr>
        <p:spPr/>
        <p:txBody>
          <a:bodyPr/>
          <a:lstStyle/>
          <a:p>
            <a:r>
              <a:rPr lang="pt-BR"/>
              <a:t>Esta é a tela inicial do Android Studio. A partir dela, você poderá criar um projeto novo, abrir um existente, fazer um </a:t>
            </a:r>
            <a:r>
              <a:rPr lang="pt-BR" err="1"/>
              <a:t>check</a:t>
            </a:r>
            <a:r>
              <a:rPr lang="pt-BR"/>
              <a:t> out direto de algum controlador de versão, </a:t>
            </a:r>
            <a:r>
              <a:rPr lang="pt-BR" err="1"/>
              <a:t>debugar</a:t>
            </a:r>
            <a:r>
              <a:rPr lang="pt-BR"/>
              <a:t> um APK, importar um projeto </a:t>
            </a:r>
            <a:r>
              <a:rPr lang="pt-BR" err="1"/>
              <a:t>Gradle</a:t>
            </a:r>
            <a:r>
              <a:rPr lang="pt-BR"/>
              <a:t> ou importar um exemplo de código. Existe um pequeno botão configure com as seguintes opções:</a:t>
            </a:r>
          </a:p>
        </p:txBody>
      </p:sp>
    </p:spTree>
    <p:extLst>
      <p:ext uri="{BB962C8B-B14F-4D97-AF65-F5344CB8AC3E}">
        <p14:creationId xmlns:p14="http://schemas.microsoft.com/office/powerpoint/2010/main" val="14904770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642EF065-8B4C-4004-9115-6E09C2124500}"/>
              </a:ext>
            </a:extLst>
          </p:cNvPr>
          <p:cNvPicPr>
            <a:picLocks noChangeAspect="1"/>
          </p:cNvPicPr>
          <p:nvPr/>
        </p:nvPicPr>
        <p:blipFill>
          <a:blip r:embed="rId2"/>
          <a:stretch>
            <a:fillRect/>
          </a:stretch>
        </p:blipFill>
        <p:spPr>
          <a:xfrm>
            <a:off x="1533377" y="742070"/>
            <a:ext cx="8736037" cy="5373859"/>
          </a:xfrm>
          <a:prstGeom prst="rect">
            <a:avLst/>
          </a:prstGeom>
        </p:spPr>
      </p:pic>
    </p:spTree>
    <p:extLst>
      <p:ext uri="{BB962C8B-B14F-4D97-AF65-F5344CB8AC3E}">
        <p14:creationId xmlns:p14="http://schemas.microsoft.com/office/powerpoint/2010/main" val="3739169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E08087-E9CC-43DC-BE1D-C988C3A9FFF5}"/>
              </a:ext>
            </a:extLst>
          </p:cNvPr>
          <p:cNvSpPr>
            <a:spLocks noGrp="1"/>
          </p:cNvSpPr>
          <p:nvPr>
            <p:ph type="title"/>
          </p:nvPr>
        </p:nvSpPr>
        <p:spPr/>
        <p:txBody>
          <a:bodyPr/>
          <a:lstStyle/>
          <a:p>
            <a:r>
              <a:rPr lang="pt-BR"/>
              <a:t>FUNÇÕES</a:t>
            </a:r>
          </a:p>
        </p:txBody>
      </p:sp>
      <p:sp>
        <p:nvSpPr>
          <p:cNvPr id="3" name="Espaço Reservado para Conteúdo 2">
            <a:extLst>
              <a:ext uri="{FF2B5EF4-FFF2-40B4-BE49-F238E27FC236}">
                <a16:creationId xmlns:a16="http://schemas.microsoft.com/office/drawing/2014/main" id="{EF737C93-22EC-4E99-9FD9-70C6F31802B8}"/>
              </a:ext>
            </a:extLst>
          </p:cNvPr>
          <p:cNvSpPr>
            <a:spLocks noGrp="1"/>
          </p:cNvSpPr>
          <p:nvPr>
            <p:ph idx="1"/>
          </p:nvPr>
        </p:nvSpPr>
        <p:spPr/>
        <p:txBody>
          <a:bodyPr>
            <a:normAutofit fontScale="92500" lnSpcReduction="20000"/>
          </a:bodyPr>
          <a:lstStyle/>
          <a:p>
            <a:r>
              <a:rPr lang="pt-BR" err="1"/>
              <a:t>fun</a:t>
            </a:r>
            <a:r>
              <a:rPr lang="pt-BR"/>
              <a:t> somar(n1: </a:t>
            </a:r>
            <a:r>
              <a:rPr lang="pt-BR" err="1"/>
              <a:t>Int</a:t>
            </a:r>
            <a:r>
              <a:rPr lang="pt-BR"/>
              <a:t> , n2: </a:t>
            </a:r>
            <a:r>
              <a:rPr lang="pt-BR" err="1"/>
              <a:t>Int</a:t>
            </a:r>
            <a:r>
              <a:rPr lang="pt-BR"/>
              <a:t>): </a:t>
            </a:r>
            <a:r>
              <a:rPr lang="pt-BR" err="1"/>
              <a:t>Int</a:t>
            </a:r>
            <a:r>
              <a:rPr lang="pt-BR"/>
              <a:t>{</a:t>
            </a:r>
          </a:p>
          <a:p>
            <a:pPr lvl="1"/>
            <a:r>
              <a:rPr lang="pt-BR"/>
              <a:t> </a:t>
            </a:r>
            <a:r>
              <a:rPr lang="pt-BR" err="1"/>
              <a:t>return</a:t>
            </a:r>
            <a:r>
              <a:rPr lang="pt-BR"/>
              <a:t> n1 + n2 }</a:t>
            </a:r>
          </a:p>
          <a:p>
            <a:r>
              <a:rPr lang="pt-BR"/>
              <a:t> E para chamar a função:</a:t>
            </a:r>
          </a:p>
          <a:p>
            <a:pPr lvl="1"/>
            <a:r>
              <a:rPr lang="pt-BR"/>
              <a:t> </a:t>
            </a:r>
            <a:r>
              <a:rPr lang="pt-BR" err="1"/>
              <a:t>val</a:t>
            </a:r>
            <a:r>
              <a:rPr lang="pt-BR"/>
              <a:t> resultado = somar(5 , 7)</a:t>
            </a:r>
          </a:p>
          <a:p>
            <a:r>
              <a:rPr lang="pt-BR"/>
              <a:t> Esse exemplo é de uma função que possui um retorno, por isso eu defini qual é este retorno e utilizei a palavra </a:t>
            </a:r>
            <a:r>
              <a:rPr lang="pt-BR" b="1" err="1"/>
              <a:t>return</a:t>
            </a:r>
            <a:r>
              <a:rPr lang="pt-BR"/>
              <a:t> para devolver o resultado.</a:t>
            </a:r>
          </a:p>
          <a:p>
            <a:pPr algn="just"/>
            <a:r>
              <a:rPr lang="pt-BR"/>
              <a:t>Nem todas as funções possuem um retorno. No exemplo, a função soma recebe dois números e retorna a sua soma, então faz sentido nesse caso retornar um valor. No entanto, há casos em que não é necessário retornar nenhum valor. </a:t>
            </a:r>
          </a:p>
        </p:txBody>
      </p:sp>
    </p:spTree>
    <p:extLst>
      <p:ext uri="{BB962C8B-B14F-4D97-AF65-F5344CB8AC3E}">
        <p14:creationId xmlns:p14="http://schemas.microsoft.com/office/powerpoint/2010/main" val="42758825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73E035-0918-496B-9367-5255EBB4D470}"/>
              </a:ext>
            </a:extLst>
          </p:cNvPr>
          <p:cNvSpPr>
            <a:spLocks noGrp="1"/>
          </p:cNvSpPr>
          <p:nvPr>
            <p:ph type="title"/>
          </p:nvPr>
        </p:nvSpPr>
        <p:spPr/>
        <p:txBody>
          <a:bodyPr/>
          <a:lstStyle/>
          <a:p>
            <a:r>
              <a:rPr lang="pt-BR"/>
              <a:t>CONFIGURANDO O SDK</a:t>
            </a:r>
          </a:p>
        </p:txBody>
      </p:sp>
      <p:sp>
        <p:nvSpPr>
          <p:cNvPr id="3" name="Espaço Reservado para Conteúdo 2">
            <a:extLst>
              <a:ext uri="{FF2B5EF4-FFF2-40B4-BE49-F238E27FC236}">
                <a16:creationId xmlns:a16="http://schemas.microsoft.com/office/drawing/2014/main" id="{E5869B1B-AF90-4C0F-9A3C-5EDAC0E9AA35}"/>
              </a:ext>
            </a:extLst>
          </p:cNvPr>
          <p:cNvSpPr>
            <a:spLocks noGrp="1"/>
          </p:cNvSpPr>
          <p:nvPr>
            <p:ph idx="1"/>
          </p:nvPr>
        </p:nvSpPr>
        <p:spPr/>
        <p:txBody>
          <a:bodyPr/>
          <a:lstStyle/>
          <a:p>
            <a:pPr algn="just"/>
            <a:r>
              <a:rPr lang="pt-BR"/>
              <a:t>Um pré-requisito para que tudo funcione corretamente é a configuração correta do SDK. O Android Studio já instala a última versão disponível durante a instalação do programa, então, provavelmente já está tudo configurado corretamente para começarmos a programar. </a:t>
            </a:r>
          </a:p>
          <a:p>
            <a:pPr algn="just"/>
            <a:r>
              <a:rPr lang="pt-BR"/>
              <a:t>No entanto, é importante checar se a instalação está correta. Também é importante conhecer onde se atualiza o SDK. Abra a opção SDK Manager pelo link Configure , visto anteriormente. Isto abrirá a seguinte janela:</a:t>
            </a:r>
          </a:p>
        </p:txBody>
      </p:sp>
    </p:spTree>
    <p:extLst>
      <p:ext uri="{BB962C8B-B14F-4D97-AF65-F5344CB8AC3E}">
        <p14:creationId xmlns:p14="http://schemas.microsoft.com/office/powerpoint/2010/main" val="996890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41FB0A66-FC61-49C3-A534-D480A3FA98C3}"/>
              </a:ext>
            </a:extLst>
          </p:cNvPr>
          <p:cNvPicPr>
            <a:picLocks noChangeAspect="1"/>
          </p:cNvPicPr>
          <p:nvPr/>
        </p:nvPicPr>
        <p:blipFill>
          <a:blip r:embed="rId2"/>
          <a:stretch>
            <a:fillRect/>
          </a:stretch>
        </p:blipFill>
        <p:spPr>
          <a:xfrm>
            <a:off x="2882231" y="1097748"/>
            <a:ext cx="6731610" cy="4344165"/>
          </a:xfrm>
          <a:prstGeom prst="rect">
            <a:avLst/>
          </a:prstGeom>
        </p:spPr>
      </p:pic>
    </p:spTree>
    <p:extLst>
      <p:ext uri="{BB962C8B-B14F-4D97-AF65-F5344CB8AC3E}">
        <p14:creationId xmlns:p14="http://schemas.microsoft.com/office/powerpoint/2010/main" val="467556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75B3F2-D4E4-48CD-AB72-2D31A17D39F8}"/>
              </a:ext>
            </a:extLst>
          </p:cNvPr>
          <p:cNvSpPr>
            <a:spLocks noGrp="1"/>
          </p:cNvSpPr>
          <p:nvPr>
            <p:ph type="title"/>
          </p:nvPr>
        </p:nvSpPr>
        <p:spPr/>
        <p:txBody>
          <a:bodyPr/>
          <a:lstStyle/>
          <a:p>
            <a:r>
              <a:rPr lang="pt-BR"/>
              <a:t>CONFIGURANDO O SDK</a:t>
            </a:r>
          </a:p>
        </p:txBody>
      </p:sp>
      <p:sp>
        <p:nvSpPr>
          <p:cNvPr id="3" name="Espaço Reservado para Conteúdo 2">
            <a:extLst>
              <a:ext uri="{FF2B5EF4-FFF2-40B4-BE49-F238E27FC236}">
                <a16:creationId xmlns:a16="http://schemas.microsoft.com/office/drawing/2014/main" id="{9162E899-7569-4BBF-9D92-F575340342D7}"/>
              </a:ext>
            </a:extLst>
          </p:cNvPr>
          <p:cNvSpPr>
            <a:spLocks noGrp="1"/>
          </p:cNvSpPr>
          <p:nvPr>
            <p:ph idx="1"/>
          </p:nvPr>
        </p:nvSpPr>
        <p:spPr/>
        <p:txBody>
          <a:bodyPr>
            <a:normAutofit fontScale="92500" lnSpcReduction="20000"/>
          </a:bodyPr>
          <a:lstStyle/>
          <a:p>
            <a:pPr algn="just"/>
            <a:r>
              <a:rPr lang="pt-BR"/>
              <a:t>Esta é dividida por três abas: SDK </a:t>
            </a:r>
            <a:r>
              <a:rPr lang="pt-BR" err="1"/>
              <a:t>Platforms</a:t>
            </a:r>
            <a:r>
              <a:rPr lang="pt-BR"/>
              <a:t> , SDK Tools e SDK Update Sites . Em SDK Platform , podemos escolher as plataformas Android com qual trabalharemos. Por padrão, já vem instalada a plataforma mais recente, neste caso, a API 27 – correspondente ao Android </a:t>
            </a:r>
            <a:r>
              <a:rPr lang="pt-BR" err="1"/>
              <a:t>Oreo</a:t>
            </a:r>
            <a:r>
              <a:rPr lang="pt-BR"/>
              <a:t> 8.1.0. Para cada atualização do sistema operacional, é lançada uma nova versão da API também, sendo que cada versão tem uma enumeração. Assim, o Android 8.1.0 é a API 27; a 26, o Android 8.0; a 25, o Android Nougat 7.1.1 e assim por diante. Você pode conferir todas as versões de API diretamente em: </a:t>
            </a:r>
          </a:p>
          <a:p>
            <a:r>
              <a:rPr lang="pt-BR">
                <a:hlinkClick r:id="rId2"/>
              </a:rPr>
              <a:t>https://developer.android.com/guide/topics/manifest/uses-sdkelement.html?hl=pt-br</a:t>
            </a:r>
            <a:endParaRPr lang="pt-BR"/>
          </a:p>
          <a:p>
            <a:endParaRPr lang="pt-BR"/>
          </a:p>
        </p:txBody>
      </p:sp>
    </p:spTree>
    <p:extLst>
      <p:ext uri="{BB962C8B-B14F-4D97-AF65-F5344CB8AC3E}">
        <p14:creationId xmlns:p14="http://schemas.microsoft.com/office/powerpoint/2010/main" val="3927439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B16923-7AD7-46EF-8DC2-A31AC12F423C}"/>
              </a:ext>
            </a:extLst>
          </p:cNvPr>
          <p:cNvSpPr>
            <a:spLocks noGrp="1"/>
          </p:cNvSpPr>
          <p:nvPr>
            <p:ph type="title"/>
          </p:nvPr>
        </p:nvSpPr>
        <p:spPr/>
        <p:txBody>
          <a:bodyPr/>
          <a:lstStyle/>
          <a:p>
            <a:r>
              <a:rPr lang="pt-BR"/>
              <a:t> Carregando Android Studio</a:t>
            </a:r>
          </a:p>
        </p:txBody>
      </p:sp>
      <p:sp>
        <p:nvSpPr>
          <p:cNvPr id="3" name="Espaço Reservado para Conteúdo 2">
            <a:extLst>
              <a:ext uri="{FF2B5EF4-FFF2-40B4-BE49-F238E27FC236}">
                <a16:creationId xmlns:a16="http://schemas.microsoft.com/office/drawing/2014/main" id="{1A82CF8E-084C-49A0-9689-2FAF4B141F14}"/>
              </a:ext>
            </a:extLst>
          </p:cNvPr>
          <p:cNvSpPr>
            <a:spLocks noGrp="1"/>
          </p:cNvSpPr>
          <p:nvPr>
            <p:ph idx="1"/>
          </p:nvPr>
        </p:nvSpPr>
        <p:spPr/>
        <p:txBody>
          <a:bodyPr>
            <a:normAutofit/>
          </a:bodyPr>
          <a:lstStyle/>
          <a:p>
            <a:pPr algn="just"/>
            <a:r>
              <a:rPr lang="pt-BR" sz="3600"/>
              <a:t>Observe o carregando do </a:t>
            </a:r>
            <a:r>
              <a:rPr lang="pt-BR" sz="3600" err="1"/>
              <a:t>android</a:t>
            </a:r>
            <a:r>
              <a:rPr lang="pt-BR" sz="3600"/>
              <a:t>, dependendo da configuração do seu hardware pode demora um pouquinho, veja imagem a seguir:</a:t>
            </a:r>
          </a:p>
        </p:txBody>
      </p:sp>
    </p:spTree>
    <p:extLst>
      <p:ext uri="{BB962C8B-B14F-4D97-AF65-F5344CB8AC3E}">
        <p14:creationId xmlns:p14="http://schemas.microsoft.com/office/powerpoint/2010/main" val="42171407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ícones coloridos&#10;&#10;Descrição gerada automaticamente">
            <a:extLst>
              <a:ext uri="{FF2B5EF4-FFF2-40B4-BE49-F238E27FC236}">
                <a16:creationId xmlns:a16="http://schemas.microsoft.com/office/drawing/2014/main" id="{136E3A47-B28F-4A57-87D4-98F5DEE839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2795033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029C78-04E5-43A6-A064-F6CB7358B547}"/>
              </a:ext>
            </a:extLst>
          </p:cNvPr>
          <p:cNvSpPr>
            <a:spLocks noGrp="1"/>
          </p:cNvSpPr>
          <p:nvPr>
            <p:ph type="title"/>
          </p:nvPr>
        </p:nvSpPr>
        <p:spPr/>
        <p:txBody>
          <a:bodyPr>
            <a:normAutofit fontScale="90000"/>
          </a:bodyPr>
          <a:lstStyle/>
          <a:p>
            <a:r>
              <a:rPr lang="pt-BR"/>
              <a:t>PRIMEIRO PROJETO: HELLO WORLD</a:t>
            </a:r>
          </a:p>
        </p:txBody>
      </p:sp>
      <p:sp>
        <p:nvSpPr>
          <p:cNvPr id="3" name="Espaço Reservado para Conteúdo 2">
            <a:extLst>
              <a:ext uri="{FF2B5EF4-FFF2-40B4-BE49-F238E27FC236}">
                <a16:creationId xmlns:a16="http://schemas.microsoft.com/office/drawing/2014/main" id="{7DAA709D-6FC2-41A4-B57D-85A6DAE97B6D}"/>
              </a:ext>
            </a:extLst>
          </p:cNvPr>
          <p:cNvSpPr>
            <a:spLocks noGrp="1"/>
          </p:cNvSpPr>
          <p:nvPr>
            <p:ph idx="1"/>
          </p:nvPr>
        </p:nvSpPr>
        <p:spPr/>
        <p:txBody>
          <a:bodyPr/>
          <a:lstStyle/>
          <a:p>
            <a:pPr algn="just"/>
            <a:r>
              <a:rPr lang="pt-BR"/>
              <a:t>Agora que temos nosso ambiente todo configurado, é hora de criar nosso primeiro projeto! Vamos fazer um clássico </a:t>
            </a:r>
            <a:r>
              <a:rPr lang="pt-BR" err="1"/>
              <a:t>Hello</a:t>
            </a:r>
            <a:r>
              <a:rPr lang="pt-BR"/>
              <a:t> World. Nele, não utilizaremos praticamente nenhum código em </a:t>
            </a:r>
            <a:r>
              <a:rPr lang="pt-BR" err="1"/>
              <a:t>Kotlin</a:t>
            </a:r>
            <a:r>
              <a:rPr lang="pt-BR"/>
              <a:t>. A intenção é que você conheça um pouco da IDE e também configure um emulador para testar os futuros aplicativos. Então, vamos lá. Na tela inicial, clique em Start a new Android Studio Project . A primeira tela na qual você precisa preencher algumas informações sobre o projeto será:</a:t>
            </a:r>
          </a:p>
        </p:txBody>
      </p:sp>
    </p:spTree>
    <p:extLst>
      <p:ext uri="{BB962C8B-B14F-4D97-AF65-F5344CB8AC3E}">
        <p14:creationId xmlns:p14="http://schemas.microsoft.com/office/powerpoint/2010/main" val="3309005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texto preto sobre fundo branco&#10;&#10;Descrição gerada automaticamente">
            <a:extLst>
              <a:ext uri="{FF2B5EF4-FFF2-40B4-BE49-F238E27FC236}">
                <a16:creationId xmlns:a16="http://schemas.microsoft.com/office/drawing/2014/main" id="{EB658B4C-E214-41D4-806D-7A509D1115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19" y="659456"/>
            <a:ext cx="10829233" cy="5539087"/>
          </a:xfrm>
          <a:prstGeom prst="rect">
            <a:avLst/>
          </a:prstGeom>
        </p:spPr>
      </p:pic>
      <p:pic>
        <p:nvPicPr>
          <p:cNvPr id="5" name="Imagem 4" descr="Tela de computador com texto preto sobre fundo branco&#10;&#10;Descrição gerada automaticamente">
            <a:extLst>
              <a:ext uri="{FF2B5EF4-FFF2-40B4-BE49-F238E27FC236}">
                <a16:creationId xmlns:a16="http://schemas.microsoft.com/office/drawing/2014/main" id="{7F0C2662-5069-4983-99EF-859FBE16A9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862" y="374702"/>
            <a:ext cx="10829233" cy="5773114"/>
          </a:xfrm>
          <a:prstGeom prst="rect">
            <a:avLst/>
          </a:prstGeom>
        </p:spPr>
      </p:pic>
      <p:pic>
        <p:nvPicPr>
          <p:cNvPr id="13" name="Imagem 12" descr="Tela de computador com texto preto sobre fundo branco&#10;&#10;Descrição gerada automaticamente">
            <a:extLst>
              <a:ext uri="{FF2B5EF4-FFF2-40B4-BE49-F238E27FC236}">
                <a16:creationId xmlns:a16="http://schemas.microsoft.com/office/drawing/2014/main" id="{536E2539-F5E7-4246-B120-D354927B88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4178" y="571406"/>
            <a:ext cx="9666303" cy="5434642"/>
          </a:xfrm>
          <a:prstGeom prst="rect">
            <a:avLst/>
          </a:prstGeom>
        </p:spPr>
      </p:pic>
    </p:spTree>
    <p:extLst>
      <p:ext uri="{BB962C8B-B14F-4D97-AF65-F5344CB8AC3E}">
        <p14:creationId xmlns:p14="http://schemas.microsoft.com/office/powerpoint/2010/main" val="3044938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xit" presetSubtype="4" fill="hold" nodeType="clickEffect">
                                  <p:stCondLst>
                                    <p:cond delay="0"/>
                                  </p:stCondLst>
                                  <p:childTnLst>
                                    <p:animEffect transition="out" filter="wipe(down)">
                                      <p:cBhvr>
                                        <p:cTn id="10" dur="500"/>
                                        <p:tgtEl>
                                          <p:spTgt spid="13"/>
                                        </p:tgtEl>
                                      </p:cBhvr>
                                    </p:animEffect>
                                    <p:set>
                                      <p:cBhvr>
                                        <p:cTn id="11" dur="1" fill="hold">
                                          <p:stCondLst>
                                            <p:cond delay="499"/>
                                          </p:stCondLst>
                                        </p:cTn>
                                        <p:tgtEl>
                                          <p:spTgt spid="1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nodeType="clickEffect">
                                  <p:stCondLst>
                                    <p:cond delay="0"/>
                                  </p:stCondLst>
                                  <p:childTnLst>
                                    <p:animEffect transition="out" filter="wipe(down)">
                                      <p:cBhvr>
                                        <p:cTn id="21" dur="500"/>
                                        <p:tgtEl>
                                          <p:spTgt spid="5"/>
                                        </p:tgtEl>
                                      </p:cBhvr>
                                    </p:animEffect>
                                    <p:set>
                                      <p:cBhvr>
                                        <p:cTn id="22" dur="1" fill="hold">
                                          <p:stCondLst>
                                            <p:cond delay="499"/>
                                          </p:stCondLst>
                                        </p:cTn>
                                        <p:tgtEl>
                                          <p:spTgt spid="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1000"/>
                                        <p:tgtEl>
                                          <p:spTgt spid="3"/>
                                        </p:tgtEl>
                                      </p:cBhvr>
                                    </p:animEffect>
                                    <p:anim calcmode="lin" valueType="num">
                                      <p:cBhvr>
                                        <p:cTn id="28" dur="1000" fill="hold"/>
                                        <p:tgtEl>
                                          <p:spTgt spid="3"/>
                                        </p:tgtEl>
                                        <p:attrNameLst>
                                          <p:attrName>ppt_x</p:attrName>
                                        </p:attrNameLst>
                                      </p:cBhvr>
                                      <p:tavLst>
                                        <p:tav tm="0">
                                          <p:val>
                                            <p:strVal val="#ppt_x"/>
                                          </p:val>
                                        </p:tav>
                                        <p:tav tm="100000">
                                          <p:val>
                                            <p:strVal val="#ppt_x"/>
                                          </p:val>
                                        </p:tav>
                                      </p:tavLst>
                                    </p:anim>
                                    <p:anim calcmode="lin" valueType="num">
                                      <p:cBhvr>
                                        <p:cTn id="2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descr="Tela de computador com texto preto sobre fundo branco&#10;&#10;Descrição gerada automaticamente">
            <a:extLst>
              <a:ext uri="{FF2B5EF4-FFF2-40B4-BE49-F238E27FC236}">
                <a16:creationId xmlns:a16="http://schemas.microsoft.com/office/drawing/2014/main" id="{E585DF9D-B1BF-49A7-BF39-F434E653CF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369" y="456453"/>
            <a:ext cx="11282289" cy="5939821"/>
          </a:xfrm>
          <a:prstGeom prst="rect">
            <a:avLst/>
          </a:prstGeom>
        </p:spPr>
      </p:pic>
    </p:spTree>
    <p:extLst>
      <p:ext uri="{BB962C8B-B14F-4D97-AF65-F5344CB8AC3E}">
        <p14:creationId xmlns:p14="http://schemas.microsoft.com/office/powerpoint/2010/main" val="25922808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descr="Tela de computador com ícones coloridos&#10;&#10;Descrição gerada automaticamente">
            <a:extLst>
              <a:ext uri="{FF2B5EF4-FFF2-40B4-BE49-F238E27FC236}">
                <a16:creationId xmlns:a16="http://schemas.microsoft.com/office/drawing/2014/main" id="{2260E827-9805-41FB-B81A-3789E782FA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369" y="478863"/>
            <a:ext cx="11197883" cy="5900274"/>
          </a:xfrm>
          <a:prstGeom prst="rect">
            <a:avLst/>
          </a:prstGeom>
        </p:spPr>
      </p:pic>
    </p:spTree>
    <p:extLst>
      <p:ext uri="{BB962C8B-B14F-4D97-AF65-F5344CB8AC3E}">
        <p14:creationId xmlns:p14="http://schemas.microsoft.com/office/powerpoint/2010/main" val="21086189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m 20" descr="Interface gráfica do usuário, Texto, Aplicativo, Email&#10;&#10;Descrição gerada automaticamente">
            <a:extLst>
              <a:ext uri="{FF2B5EF4-FFF2-40B4-BE49-F238E27FC236}">
                <a16:creationId xmlns:a16="http://schemas.microsoft.com/office/drawing/2014/main" id="{30544E5E-7DCE-4FCC-91D6-0B1898E2F9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108" y="650630"/>
            <a:ext cx="10761783" cy="5556740"/>
          </a:xfrm>
          <a:prstGeom prst="rect">
            <a:avLst/>
          </a:prstGeom>
        </p:spPr>
      </p:pic>
    </p:spTree>
    <p:extLst>
      <p:ext uri="{BB962C8B-B14F-4D97-AF65-F5344CB8AC3E}">
        <p14:creationId xmlns:p14="http://schemas.microsoft.com/office/powerpoint/2010/main" val="2071640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0EF3A1-5C0B-44F6-9556-915666FBB135}"/>
              </a:ext>
            </a:extLst>
          </p:cNvPr>
          <p:cNvSpPr>
            <a:spLocks noGrp="1"/>
          </p:cNvSpPr>
          <p:nvPr>
            <p:ph type="title"/>
          </p:nvPr>
        </p:nvSpPr>
        <p:spPr/>
        <p:txBody>
          <a:bodyPr/>
          <a:lstStyle/>
          <a:p>
            <a:r>
              <a:rPr lang="pt-BR"/>
              <a:t>FUNÇÕES</a:t>
            </a:r>
          </a:p>
        </p:txBody>
      </p:sp>
      <p:sp>
        <p:nvSpPr>
          <p:cNvPr id="3" name="Espaço Reservado para Conteúdo 2">
            <a:extLst>
              <a:ext uri="{FF2B5EF4-FFF2-40B4-BE49-F238E27FC236}">
                <a16:creationId xmlns:a16="http://schemas.microsoft.com/office/drawing/2014/main" id="{C8FEC5B5-C592-4AC2-AD2A-4DB3791B5898}"/>
              </a:ext>
            </a:extLst>
          </p:cNvPr>
          <p:cNvSpPr>
            <a:spLocks noGrp="1"/>
          </p:cNvSpPr>
          <p:nvPr>
            <p:ph idx="1"/>
          </p:nvPr>
        </p:nvSpPr>
        <p:spPr/>
        <p:txBody>
          <a:bodyPr/>
          <a:lstStyle/>
          <a:p>
            <a:r>
              <a:rPr lang="pt-BR"/>
              <a:t>Para esses definimos que o retorno da função é </a:t>
            </a:r>
            <a:r>
              <a:rPr lang="pt-BR" b="1"/>
              <a:t>Unit</a:t>
            </a:r>
            <a:r>
              <a:rPr lang="pt-BR"/>
              <a:t> e não precisamos utilizar a palavra </a:t>
            </a:r>
            <a:r>
              <a:rPr lang="pt-BR" b="1" err="1"/>
              <a:t>return</a:t>
            </a:r>
            <a:r>
              <a:rPr lang="pt-BR" b="1"/>
              <a:t> </a:t>
            </a:r>
            <a:r>
              <a:rPr lang="pt-BR"/>
              <a:t>. </a:t>
            </a:r>
          </a:p>
          <a:p>
            <a:pPr lvl="1"/>
            <a:r>
              <a:rPr lang="pt-BR" err="1"/>
              <a:t>fun</a:t>
            </a:r>
            <a:r>
              <a:rPr lang="pt-BR"/>
              <a:t> imprimir(texto: </a:t>
            </a:r>
            <a:r>
              <a:rPr lang="pt-BR" err="1"/>
              <a:t>String</a:t>
            </a:r>
            <a:r>
              <a:rPr lang="pt-BR"/>
              <a:t>): Unit{</a:t>
            </a:r>
          </a:p>
          <a:p>
            <a:pPr marL="914400" lvl="2" indent="0">
              <a:buNone/>
            </a:pPr>
            <a:r>
              <a:rPr lang="pt-BR"/>
              <a:t>  </a:t>
            </a:r>
            <a:r>
              <a:rPr lang="pt-BR" err="1"/>
              <a:t>println</a:t>
            </a:r>
            <a:r>
              <a:rPr lang="pt-BR"/>
              <a:t>(texto) }</a:t>
            </a:r>
          </a:p>
          <a:p>
            <a:pPr algn="just"/>
            <a:r>
              <a:rPr lang="pt-BR"/>
              <a:t>Perceba que essa função tem uma anatomia diferente da anterior: ela não possui a palavra </a:t>
            </a:r>
            <a:r>
              <a:rPr lang="pt-BR" b="1" err="1"/>
              <a:t>return</a:t>
            </a:r>
            <a:r>
              <a:rPr lang="pt-BR" b="1"/>
              <a:t> </a:t>
            </a:r>
            <a:r>
              <a:rPr lang="pt-BR"/>
              <a:t>, pois ela não retorna nada, apenas exibe um texto no console. Utilizei a palavra </a:t>
            </a:r>
            <a:r>
              <a:rPr lang="pt-BR" b="1"/>
              <a:t>Unit</a:t>
            </a:r>
            <a:r>
              <a:rPr lang="pt-BR"/>
              <a:t> para indicar que essa função não possui retorno.</a:t>
            </a:r>
          </a:p>
        </p:txBody>
      </p:sp>
    </p:spTree>
    <p:extLst>
      <p:ext uri="{BB962C8B-B14F-4D97-AF65-F5344CB8AC3E}">
        <p14:creationId xmlns:p14="http://schemas.microsoft.com/office/powerpoint/2010/main" val="31563457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3BD32C-C754-41AB-8517-4486D9AC9FF9}"/>
              </a:ext>
            </a:extLst>
          </p:cNvPr>
          <p:cNvSpPr>
            <a:spLocks noGrp="1"/>
          </p:cNvSpPr>
          <p:nvPr>
            <p:ph type="title"/>
          </p:nvPr>
        </p:nvSpPr>
        <p:spPr/>
        <p:txBody>
          <a:bodyPr>
            <a:normAutofit fontScale="90000"/>
          </a:bodyPr>
          <a:lstStyle/>
          <a:p>
            <a:r>
              <a:rPr lang="pt-BR"/>
              <a:t>PRIMEIRO PROJETO: HELLO WORLD</a:t>
            </a:r>
          </a:p>
        </p:txBody>
      </p:sp>
      <p:sp>
        <p:nvSpPr>
          <p:cNvPr id="3" name="Espaço Reservado para Conteúdo 2">
            <a:extLst>
              <a:ext uri="{FF2B5EF4-FFF2-40B4-BE49-F238E27FC236}">
                <a16:creationId xmlns:a16="http://schemas.microsoft.com/office/drawing/2014/main" id="{1E9CDA57-98BD-4225-ACC0-9F0B2735B3E0}"/>
              </a:ext>
            </a:extLst>
          </p:cNvPr>
          <p:cNvSpPr>
            <a:spLocks noGrp="1"/>
          </p:cNvSpPr>
          <p:nvPr>
            <p:ph idx="1"/>
          </p:nvPr>
        </p:nvSpPr>
        <p:spPr/>
        <p:txBody>
          <a:bodyPr>
            <a:normAutofit fontScale="92500"/>
          </a:bodyPr>
          <a:lstStyle/>
          <a:p>
            <a:r>
              <a:rPr lang="pt-BR"/>
              <a:t>Em </a:t>
            </a:r>
            <a:r>
              <a:rPr lang="pt-BR" b="1" err="1"/>
              <a:t>Application</a:t>
            </a:r>
            <a:r>
              <a:rPr lang="pt-BR" b="1"/>
              <a:t> </a:t>
            </a:r>
            <a:r>
              <a:rPr lang="pt-BR" b="1" err="1"/>
              <a:t>Name</a:t>
            </a:r>
            <a:r>
              <a:rPr lang="pt-BR" b="1"/>
              <a:t> </a:t>
            </a:r>
            <a:r>
              <a:rPr lang="pt-BR"/>
              <a:t>, digitei </a:t>
            </a:r>
            <a:r>
              <a:rPr lang="pt-BR" err="1"/>
              <a:t>Hello</a:t>
            </a:r>
            <a:r>
              <a:rPr lang="pt-BR"/>
              <a:t> world , já que este é o nome do projeto.</a:t>
            </a:r>
          </a:p>
          <a:p>
            <a:r>
              <a:rPr lang="pt-BR"/>
              <a:t>Em </a:t>
            </a:r>
            <a:r>
              <a:rPr lang="pt-BR" b="1" err="1"/>
              <a:t>package</a:t>
            </a:r>
            <a:r>
              <a:rPr lang="pt-BR" b="1"/>
              <a:t>  </a:t>
            </a:r>
            <a:r>
              <a:rPr lang="pt-BR" b="1" err="1"/>
              <a:t>name</a:t>
            </a:r>
            <a:r>
              <a:rPr lang="pt-BR" b="1"/>
              <a:t> </a:t>
            </a:r>
            <a:r>
              <a:rPr lang="pt-BR"/>
              <a:t>, coloquei </a:t>
            </a:r>
            <a:r>
              <a:rPr lang="pt-BR" err="1"/>
              <a:t>com.example.helloworld</a:t>
            </a:r>
            <a:r>
              <a:rPr lang="pt-BR"/>
              <a:t>, para a criação do nome de pacote da aplicação. </a:t>
            </a:r>
          </a:p>
          <a:p>
            <a:r>
              <a:rPr lang="pt-BR"/>
              <a:t>Em Project </a:t>
            </a:r>
            <a:r>
              <a:rPr lang="pt-BR" err="1"/>
              <a:t>Location</a:t>
            </a:r>
            <a:r>
              <a:rPr lang="pt-BR"/>
              <a:t> , você deve indicar a pasta para salvar o projeto. No meu caso, configurei uma pasta chamada </a:t>
            </a:r>
            <a:r>
              <a:rPr lang="pt-BR" err="1"/>
              <a:t>android</a:t>
            </a:r>
            <a:r>
              <a:rPr lang="pt-BR"/>
              <a:t> dentro de Documentos , deixando todos os projetos lá.</a:t>
            </a:r>
          </a:p>
          <a:p>
            <a:r>
              <a:rPr lang="pt-BR"/>
              <a:t>Por fim,  linguagem </a:t>
            </a:r>
            <a:r>
              <a:rPr lang="pt-BR" err="1"/>
              <a:t>kotlin</a:t>
            </a:r>
            <a:r>
              <a:rPr lang="pt-BR"/>
              <a:t> que será usada e os principais dispositivos suportados.</a:t>
            </a:r>
          </a:p>
        </p:txBody>
      </p:sp>
    </p:spTree>
    <p:extLst>
      <p:ext uri="{BB962C8B-B14F-4D97-AF65-F5344CB8AC3E}">
        <p14:creationId xmlns:p14="http://schemas.microsoft.com/office/powerpoint/2010/main" val="2713097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1877CD-3CAF-4A7D-BF5A-78CADC38DEF5}"/>
              </a:ext>
            </a:extLst>
          </p:cNvPr>
          <p:cNvSpPr>
            <a:spLocks noGrp="1"/>
          </p:cNvSpPr>
          <p:nvPr>
            <p:ph type="title"/>
          </p:nvPr>
        </p:nvSpPr>
        <p:spPr/>
        <p:txBody>
          <a:bodyPr/>
          <a:lstStyle/>
          <a:p>
            <a:r>
              <a:rPr lang="pt-BR"/>
              <a:t>FUNÇÕES</a:t>
            </a:r>
          </a:p>
        </p:txBody>
      </p:sp>
      <p:sp>
        <p:nvSpPr>
          <p:cNvPr id="3" name="Espaço Reservado para Conteúdo 2">
            <a:extLst>
              <a:ext uri="{FF2B5EF4-FFF2-40B4-BE49-F238E27FC236}">
                <a16:creationId xmlns:a16="http://schemas.microsoft.com/office/drawing/2014/main" id="{D51E61D8-471A-4D67-9847-5D1C9EA042BD}"/>
              </a:ext>
            </a:extLst>
          </p:cNvPr>
          <p:cNvSpPr>
            <a:spLocks noGrp="1"/>
          </p:cNvSpPr>
          <p:nvPr>
            <p:ph idx="1"/>
          </p:nvPr>
        </p:nvSpPr>
        <p:spPr/>
        <p:txBody>
          <a:bodyPr/>
          <a:lstStyle/>
          <a:p>
            <a:pPr algn="just"/>
            <a:r>
              <a:rPr lang="pt-BR"/>
              <a:t>No entanto, quando uma função é do tipo Unit , eu posso omitir a palavra Unit e o </a:t>
            </a:r>
            <a:r>
              <a:rPr lang="pt-BR" err="1"/>
              <a:t>Kotlin</a:t>
            </a:r>
            <a:r>
              <a:rPr lang="pt-BR"/>
              <a:t> vai entender sozinho que essa função não possui retorno. Então essa mesma função poderia ser reescrita da seguinte forma:</a:t>
            </a:r>
          </a:p>
          <a:p>
            <a:pPr marL="0" indent="0" algn="just">
              <a:buNone/>
            </a:pPr>
            <a:r>
              <a:rPr lang="pt-BR"/>
              <a:t>      </a:t>
            </a:r>
            <a:r>
              <a:rPr lang="pt-BR" err="1"/>
              <a:t>fun</a:t>
            </a:r>
            <a:r>
              <a:rPr lang="pt-BR"/>
              <a:t> imprimir(texto: </a:t>
            </a:r>
            <a:r>
              <a:rPr lang="pt-BR" err="1"/>
              <a:t>String</a:t>
            </a:r>
            <a:r>
              <a:rPr lang="pt-BR"/>
              <a:t>){ </a:t>
            </a:r>
          </a:p>
          <a:p>
            <a:pPr marL="0" indent="0" algn="just">
              <a:buNone/>
            </a:pPr>
            <a:r>
              <a:rPr lang="pt-BR"/>
              <a:t>          </a:t>
            </a:r>
            <a:r>
              <a:rPr lang="pt-BR" err="1"/>
              <a:t>println</a:t>
            </a:r>
            <a:r>
              <a:rPr lang="pt-BR"/>
              <a:t>(texto) </a:t>
            </a:r>
          </a:p>
          <a:p>
            <a:pPr marL="0" indent="0" algn="just">
              <a:buNone/>
            </a:pPr>
            <a:r>
              <a:rPr lang="pt-BR"/>
              <a:t>      }</a:t>
            </a:r>
          </a:p>
        </p:txBody>
      </p:sp>
    </p:spTree>
    <p:extLst>
      <p:ext uri="{BB962C8B-B14F-4D97-AF65-F5344CB8AC3E}">
        <p14:creationId xmlns:p14="http://schemas.microsoft.com/office/powerpoint/2010/main" val="913446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8226D1-E9F6-4277-BCBA-A10EC63A631E}"/>
              </a:ext>
            </a:extLst>
          </p:cNvPr>
          <p:cNvSpPr>
            <a:spLocks noGrp="1"/>
          </p:cNvSpPr>
          <p:nvPr>
            <p:ph type="title"/>
          </p:nvPr>
        </p:nvSpPr>
        <p:spPr/>
        <p:txBody>
          <a:bodyPr/>
          <a:lstStyle/>
          <a:p>
            <a:r>
              <a:rPr lang="pt-BR"/>
              <a:t>FUNÇÕES-código exemplo</a:t>
            </a:r>
          </a:p>
        </p:txBody>
      </p:sp>
      <p:pic>
        <p:nvPicPr>
          <p:cNvPr id="5" name="Imagem 4">
            <a:extLst>
              <a:ext uri="{FF2B5EF4-FFF2-40B4-BE49-F238E27FC236}">
                <a16:creationId xmlns:a16="http://schemas.microsoft.com/office/drawing/2014/main" id="{E113CBAD-3EBB-41C3-8920-ADAF9EFEC959}"/>
              </a:ext>
            </a:extLst>
          </p:cNvPr>
          <p:cNvPicPr>
            <a:picLocks noChangeAspect="1"/>
          </p:cNvPicPr>
          <p:nvPr/>
        </p:nvPicPr>
        <p:blipFill>
          <a:blip r:embed="rId2"/>
          <a:stretch>
            <a:fillRect/>
          </a:stretch>
        </p:blipFill>
        <p:spPr>
          <a:xfrm>
            <a:off x="2504050" y="2494158"/>
            <a:ext cx="6724869" cy="3615103"/>
          </a:xfrm>
          <a:prstGeom prst="rect">
            <a:avLst/>
          </a:prstGeom>
        </p:spPr>
      </p:pic>
    </p:spTree>
    <p:extLst>
      <p:ext uri="{BB962C8B-B14F-4D97-AF65-F5344CB8AC3E}">
        <p14:creationId xmlns:p14="http://schemas.microsoft.com/office/powerpoint/2010/main" val="3503109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CF3CB6-EF86-4A3D-88F7-407C826F21F4}"/>
              </a:ext>
            </a:extLst>
          </p:cNvPr>
          <p:cNvSpPr>
            <a:spLocks noGrp="1"/>
          </p:cNvSpPr>
          <p:nvPr>
            <p:ph type="title"/>
          </p:nvPr>
        </p:nvSpPr>
        <p:spPr/>
        <p:txBody>
          <a:bodyPr/>
          <a:lstStyle/>
          <a:p>
            <a:r>
              <a:rPr lang="pt-BR"/>
              <a:t>FUNÇÕES</a:t>
            </a:r>
          </a:p>
        </p:txBody>
      </p:sp>
      <p:sp>
        <p:nvSpPr>
          <p:cNvPr id="3" name="Espaço Reservado para Conteúdo 2">
            <a:extLst>
              <a:ext uri="{FF2B5EF4-FFF2-40B4-BE49-F238E27FC236}">
                <a16:creationId xmlns:a16="http://schemas.microsoft.com/office/drawing/2014/main" id="{878F3FD5-77FD-4932-8D76-D7851CF52F67}"/>
              </a:ext>
            </a:extLst>
          </p:cNvPr>
          <p:cNvSpPr>
            <a:spLocks noGrp="1"/>
          </p:cNvSpPr>
          <p:nvPr>
            <p:ph idx="1"/>
          </p:nvPr>
        </p:nvSpPr>
        <p:spPr/>
        <p:txBody>
          <a:bodyPr>
            <a:normAutofit fontScale="92500" lnSpcReduction="10000"/>
          </a:bodyPr>
          <a:lstStyle/>
          <a:p>
            <a:pPr algn="just"/>
            <a:r>
              <a:rPr lang="pt-BR"/>
              <a:t>Um recurso bem interessante da linguagem são as </a:t>
            </a:r>
            <a:r>
              <a:rPr lang="pt-BR" b="1" err="1"/>
              <a:t>SingleExpression</a:t>
            </a:r>
            <a:r>
              <a:rPr lang="pt-BR" b="1"/>
              <a:t> </a:t>
            </a:r>
            <a:r>
              <a:rPr lang="pt-BR" b="1" err="1"/>
              <a:t>functions</a:t>
            </a:r>
            <a:r>
              <a:rPr lang="pt-BR" b="1"/>
              <a:t> </a:t>
            </a:r>
            <a:r>
              <a:rPr lang="pt-BR"/>
              <a:t>(Funções de expressão única). Esse recurso simplifica a definição de uma função quando ela possui apenas uma linha, não sendo necessário o uso das chaves ( { } ). As mesmas funções somar e imprimir poderiam ser escritas da seguinte maneira: </a:t>
            </a:r>
          </a:p>
          <a:p>
            <a:pPr lvl="1" algn="just"/>
            <a:r>
              <a:rPr lang="pt-BR" err="1"/>
              <a:t>fun</a:t>
            </a:r>
            <a:r>
              <a:rPr lang="pt-BR"/>
              <a:t> somar(n1: </a:t>
            </a:r>
            <a:r>
              <a:rPr lang="pt-BR" err="1"/>
              <a:t>Int</a:t>
            </a:r>
            <a:r>
              <a:rPr lang="pt-BR"/>
              <a:t> , n2: </a:t>
            </a:r>
            <a:r>
              <a:rPr lang="pt-BR" err="1"/>
              <a:t>Int</a:t>
            </a:r>
            <a:r>
              <a:rPr lang="pt-BR"/>
              <a:t>) = n1 + n2 </a:t>
            </a:r>
          </a:p>
          <a:p>
            <a:pPr lvl="1" algn="just"/>
            <a:r>
              <a:rPr lang="pt-BR" err="1"/>
              <a:t>fun</a:t>
            </a:r>
            <a:r>
              <a:rPr lang="pt-BR"/>
              <a:t> imprimir(texto: </a:t>
            </a:r>
            <a:r>
              <a:rPr lang="pt-BR" err="1"/>
              <a:t>String</a:t>
            </a:r>
            <a:r>
              <a:rPr lang="pt-BR"/>
              <a:t>) = </a:t>
            </a:r>
            <a:r>
              <a:rPr lang="pt-BR" err="1"/>
              <a:t>println</a:t>
            </a:r>
            <a:r>
              <a:rPr lang="pt-BR"/>
              <a:t>(texto)</a:t>
            </a:r>
          </a:p>
          <a:p>
            <a:pPr algn="just"/>
            <a:r>
              <a:rPr lang="pt-BR"/>
              <a:t> Perceba que, no caso da função somar , eu não precisei utilizar a palavra </a:t>
            </a:r>
            <a:r>
              <a:rPr lang="pt-BR" b="1" err="1"/>
              <a:t>return</a:t>
            </a:r>
            <a:r>
              <a:rPr lang="pt-BR"/>
              <a:t> e nem definir o tipo de retorno da função, essas informações o próprio compilador descobre sozinho porque ambas são </a:t>
            </a:r>
            <a:r>
              <a:rPr lang="pt-BR" b="1"/>
              <a:t>Single-Expression </a:t>
            </a:r>
            <a:r>
              <a:rPr lang="pt-BR" b="1" err="1"/>
              <a:t>functions</a:t>
            </a:r>
            <a:r>
              <a:rPr lang="pt-BR"/>
              <a:t>.</a:t>
            </a:r>
          </a:p>
        </p:txBody>
      </p:sp>
    </p:spTree>
    <p:extLst>
      <p:ext uri="{BB962C8B-B14F-4D97-AF65-F5344CB8AC3E}">
        <p14:creationId xmlns:p14="http://schemas.microsoft.com/office/powerpoint/2010/main" val="33922330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3FAE33-B52B-4405-8579-F84077E9B0AE}"/>
              </a:ext>
            </a:extLst>
          </p:cNvPr>
          <p:cNvSpPr>
            <a:spLocks noGrp="1"/>
          </p:cNvSpPr>
          <p:nvPr>
            <p:ph type="title"/>
          </p:nvPr>
        </p:nvSpPr>
        <p:spPr/>
        <p:txBody>
          <a:bodyPr/>
          <a:lstStyle/>
          <a:p>
            <a:r>
              <a:rPr lang="pt-BR"/>
              <a:t>ORIENTAÇÃO A OBJETOS </a:t>
            </a:r>
          </a:p>
        </p:txBody>
      </p:sp>
      <p:sp>
        <p:nvSpPr>
          <p:cNvPr id="3" name="Espaço Reservado para Conteúdo 2">
            <a:extLst>
              <a:ext uri="{FF2B5EF4-FFF2-40B4-BE49-F238E27FC236}">
                <a16:creationId xmlns:a16="http://schemas.microsoft.com/office/drawing/2014/main" id="{DE14895E-206D-4261-BBB1-F80F69468408}"/>
              </a:ext>
            </a:extLst>
          </p:cNvPr>
          <p:cNvSpPr>
            <a:spLocks noGrp="1"/>
          </p:cNvSpPr>
          <p:nvPr>
            <p:ph idx="1"/>
          </p:nvPr>
        </p:nvSpPr>
        <p:spPr/>
        <p:txBody>
          <a:bodyPr>
            <a:normAutofit fontScale="92500" lnSpcReduction="10000"/>
          </a:bodyPr>
          <a:lstStyle/>
          <a:p>
            <a:pPr algn="just"/>
            <a:r>
              <a:rPr lang="pt-BR"/>
              <a:t>O </a:t>
            </a:r>
            <a:r>
              <a:rPr lang="pt-BR" b="1" err="1"/>
              <a:t>Kotlin</a:t>
            </a:r>
            <a:r>
              <a:rPr lang="pt-BR"/>
              <a:t> é uma linguagem que trabalha com o paradigma de Orientação a Objetos (OO) além do Paradigma Funcional. No contexto de aplicativos, é fundamental entender o básico de Orientação a Objetos e como trabalhar orientado a objetos com </a:t>
            </a:r>
            <a:r>
              <a:rPr lang="pt-BR" b="1" err="1"/>
              <a:t>Kotlin</a:t>
            </a:r>
            <a:r>
              <a:rPr lang="pt-BR"/>
              <a:t>. </a:t>
            </a:r>
          </a:p>
          <a:p>
            <a:pPr algn="just"/>
            <a:r>
              <a:rPr lang="pt-BR"/>
              <a:t>Podemos definir como Programação Orientada a Objetos um modelo baseado em objetos. Um objeto é uma abstração de algo que pode ser do mundo real ou não. Assim como no mundo real, pode ter características e pode executar ações. Vamos imaginar um objeto do mundo real, um carro. Ele tem diversas características como modelo, cor, rodas, motor, bancos etc. Um carro também pode executar algumas ações como acelerar, frear, virar à direita, virar à esquerda etc. </a:t>
            </a:r>
          </a:p>
        </p:txBody>
      </p:sp>
    </p:spTree>
    <p:extLst>
      <p:ext uri="{BB962C8B-B14F-4D97-AF65-F5344CB8AC3E}">
        <p14:creationId xmlns:p14="http://schemas.microsoft.com/office/powerpoint/2010/main" val="32546285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E6B45E-48BE-4E6B-8CDD-1010C905CF38}"/>
              </a:ext>
            </a:extLst>
          </p:cNvPr>
          <p:cNvSpPr>
            <a:spLocks noGrp="1"/>
          </p:cNvSpPr>
          <p:nvPr>
            <p:ph type="title"/>
          </p:nvPr>
        </p:nvSpPr>
        <p:spPr/>
        <p:txBody>
          <a:bodyPr/>
          <a:lstStyle/>
          <a:p>
            <a:r>
              <a:rPr lang="pt-BR"/>
              <a:t>ORIENTAÇÃO A OBJETOS </a:t>
            </a:r>
          </a:p>
        </p:txBody>
      </p:sp>
      <p:sp>
        <p:nvSpPr>
          <p:cNvPr id="3" name="Espaço Reservado para Conteúdo 2">
            <a:extLst>
              <a:ext uri="{FF2B5EF4-FFF2-40B4-BE49-F238E27FC236}">
                <a16:creationId xmlns:a16="http://schemas.microsoft.com/office/drawing/2014/main" id="{42F89BBA-7F79-410D-BDAB-8217CB0B2094}"/>
              </a:ext>
            </a:extLst>
          </p:cNvPr>
          <p:cNvSpPr>
            <a:spLocks noGrp="1"/>
          </p:cNvSpPr>
          <p:nvPr>
            <p:ph idx="1"/>
          </p:nvPr>
        </p:nvSpPr>
        <p:spPr/>
        <p:txBody>
          <a:bodyPr>
            <a:normAutofit fontScale="92500"/>
          </a:bodyPr>
          <a:lstStyle/>
          <a:p>
            <a:pPr algn="just"/>
            <a:r>
              <a:rPr lang="pt-BR"/>
              <a:t>Em programação, chamamos essas características de propriedades e suas ações de métodos. Então um objeto pode ter propriedades, que são características que o definem, e métodos, que são ações que ele pode executar. </a:t>
            </a:r>
          </a:p>
          <a:p>
            <a:pPr algn="just"/>
            <a:r>
              <a:rPr lang="pt-BR"/>
              <a:t>Para se criar um objeto em </a:t>
            </a:r>
            <a:r>
              <a:rPr lang="pt-BR" err="1"/>
              <a:t>Kotlin</a:t>
            </a:r>
            <a:r>
              <a:rPr lang="pt-BR"/>
              <a:t> devemos criar uma classe. Uma classe é onde colocaremos a programação do objeto. Programaremos suas propriedades e seus métodos e, através da classe, podemos criar instâncias deste objeto. Pense na classe como um molde para criação do objeto, de modo que na programação eu posso ter uma classe e, desta classe, criar N objetos.</a:t>
            </a:r>
          </a:p>
        </p:txBody>
      </p:sp>
    </p:spTree>
    <p:extLst>
      <p:ext uri="{BB962C8B-B14F-4D97-AF65-F5344CB8AC3E}">
        <p14:creationId xmlns:p14="http://schemas.microsoft.com/office/powerpoint/2010/main" val="1011738072"/>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ânico">
  <a:themeElements>
    <a:clrScheme name="Orgânico">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ânico">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ânico">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FD76A2155F3246B886EC6370A02385" ma:contentTypeVersion="3" ma:contentTypeDescription="Create a new document." ma:contentTypeScope="" ma:versionID="807b088c26a0f9d08a094a98369070c3">
  <xsd:schema xmlns:xsd="http://www.w3.org/2001/XMLSchema" xmlns:xs="http://www.w3.org/2001/XMLSchema" xmlns:p="http://schemas.microsoft.com/office/2006/metadata/properties" xmlns:ns2="70bf03d2-b474-4d0e-8565-8e542d7c5d73" targetNamespace="http://schemas.microsoft.com/office/2006/metadata/properties" ma:root="true" ma:fieldsID="40d7103e73ef966191f6eeab12b875e2" ns2:_="">
    <xsd:import namespace="70bf03d2-b474-4d0e-8565-8e542d7c5d73"/>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bf03d2-b474-4d0e-8565-8e542d7c5d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B029436-515B-4C19-B705-C98C1F169A65}">
  <ds:schemaRefs>
    <ds:schemaRef ds:uri="4792a495-fb95-4f0b-8901-82a62524481e"/>
    <ds:schemaRef ds:uri="6ade2dcc-c473-40cd-ac36-9b190514cac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B0EAA157-9150-4BDD-8E7A-10602375724B}"/>
</file>

<file path=customXml/itemProps3.xml><?xml version="1.0" encoding="utf-8"?>
<ds:datastoreItem xmlns:ds="http://schemas.openxmlformats.org/officeDocument/2006/customXml" ds:itemID="{05A743D8-567B-4740-9970-7F8C46FD9DB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Organic</Template>
  <Application>Microsoft Office PowerPoint</Application>
  <PresentationFormat>Widescreen</PresentationFormat>
  <Slides>40</Slides>
  <Notes>0</Notes>
  <HiddenSlides>0</HiddenSlide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Orgânico</vt:lpstr>
      <vt:lpstr>Linguagem  Kotlin Desenvolvimento Android</vt:lpstr>
      <vt:lpstr>FUNÇÕES</vt:lpstr>
      <vt:lpstr>FUNÇÕES</vt:lpstr>
      <vt:lpstr>FUNÇÕES</vt:lpstr>
      <vt:lpstr>FUNÇÕES</vt:lpstr>
      <vt:lpstr>FUNÇÕES-código exemplo</vt:lpstr>
      <vt:lpstr>FUNÇÕES</vt:lpstr>
      <vt:lpstr>ORIENTAÇÃO A OBJETOS </vt:lpstr>
      <vt:lpstr>ORIENTAÇÃO A OBJETOS </vt:lpstr>
      <vt:lpstr>ORIENTAÇÃO A OBJETOS </vt:lpstr>
      <vt:lpstr>ORIENTAÇÃO A OBJETOS </vt:lpstr>
      <vt:lpstr>ORIENTAÇÃO A OBJETOS </vt:lpstr>
      <vt:lpstr>PowerPoint Presentation</vt:lpstr>
      <vt:lpstr>ORIENTAÇÃO A OBJETOS </vt:lpstr>
      <vt:lpstr>ORIENTAÇÃO A OBJETOS </vt:lpstr>
      <vt:lpstr>ORIENTAÇÃO A OBJETOS </vt:lpstr>
      <vt:lpstr>ORIENTAÇÃO A OBJETOS </vt:lpstr>
      <vt:lpstr>Classe de dados (Data class) </vt:lpstr>
      <vt:lpstr>CONFIGURANDO O AMBIENTE DE DESENVOLVIMENTO </vt:lpstr>
      <vt:lpstr>PowerPoint Presentation</vt:lpstr>
      <vt:lpstr>O QUE É O ANDROID SDK?</vt:lpstr>
      <vt:lpstr>ANDROID STUDIO</vt:lpstr>
      <vt:lpstr>PowerPoint Presentation</vt:lpstr>
      <vt:lpstr>ANDROID STUDIO</vt:lpstr>
      <vt:lpstr>ANDROID STUDIO</vt:lpstr>
      <vt:lpstr>ANDROID STUDIO</vt:lpstr>
      <vt:lpstr>ANDROID STUDIO</vt:lpstr>
      <vt:lpstr>ANDROID STUDIO</vt:lpstr>
      <vt:lpstr>PowerPoint Presentation</vt:lpstr>
      <vt:lpstr>CONFIGURANDO O SDK</vt:lpstr>
      <vt:lpstr>PowerPoint Presentation</vt:lpstr>
      <vt:lpstr>CONFIGURANDO O SDK</vt:lpstr>
      <vt:lpstr> Carregando Android Studio</vt:lpstr>
      <vt:lpstr>PowerPoint Presentation</vt:lpstr>
      <vt:lpstr>PRIMEIRO PROJETO: HELLO WORLD</vt:lpstr>
      <vt:lpstr>PowerPoint Presentation</vt:lpstr>
      <vt:lpstr>PowerPoint Presentation</vt:lpstr>
      <vt:lpstr>PowerPoint Presentation</vt:lpstr>
      <vt:lpstr>PowerPoint Presentation</vt:lpstr>
      <vt:lpstr>PRIMEIRO PROJETO: HELLO WORLD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Linguagem  Kotlin Desenvolvimento Android</dc:title>
  <dc:creator>CARLOS ALBERTO PEREIRA DA SILVA</dc:creator>
  <cp:revision>1</cp:revision>
  <dcterms:created xsi:type="dcterms:W3CDTF">2022-01-20T18:24:18Z</dcterms:created>
  <dcterms:modified xsi:type="dcterms:W3CDTF">2023-04-19T16:55:20Z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0x010100A2FD76A2155F3246B886EC6370A02385</vt:lpwstr>
  </property>
</Properties>
</file>